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40" r:id="rId1"/>
  </p:sldMasterIdLst>
  <p:notesMasterIdLst>
    <p:notesMasterId r:id="rId42"/>
  </p:notesMasterIdLst>
  <p:sldIdLst>
    <p:sldId id="256" r:id="rId2"/>
    <p:sldId id="296" r:id="rId3"/>
    <p:sldId id="324" r:id="rId4"/>
    <p:sldId id="318" r:id="rId5"/>
    <p:sldId id="320" r:id="rId6"/>
    <p:sldId id="316" r:id="rId7"/>
    <p:sldId id="321" r:id="rId8"/>
    <p:sldId id="326" r:id="rId9"/>
    <p:sldId id="319" r:id="rId10"/>
    <p:sldId id="322" r:id="rId11"/>
    <p:sldId id="323" r:id="rId12"/>
    <p:sldId id="298" r:id="rId13"/>
    <p:sldId id="260" r:id="rId14"/>
    <p:sldId id="327" r:id="rId15"/>
    <p:sldId id="275" r:id="rId16"/>
    <p:sldId id="328" r:id="rId17"/>
    <p:sldId id="329" r:id="rId18"/>
    <p:sldId id="273" r:id="rId19"/>
    <p:sldId id="276" r:id="rId20"/>
    <p:sldId id="274" r:id="rId21"/>
    <p:sldId id="325" r:id="rId22"/>
    <p:sldId id="271" r:id="rId23"/>
    <p:sldId id="272" r:id="rId24"/>
    <p:sldId id="278" r:id="rId25"/>
    <p:sldId id="277" r:id="rId26"/>
    <p:sldId id="269" r:id="rId27"/>
    <p:sldId id="268" r:id="rId28"/>
    <p:sldId id="267" r:id="rId29"/>
    <p:sldId id="266" r:id="rId30"/>
    <p:sldId id="299" r:id="rId31"/>
    <p:sldId id="300" r:id="rId32"/>
    <p:sldId id="305" r:id="rId33"/>
    <p:sldId id="301" r:id="rId34"/>
    <p:sldId id="307" r:id="rId35"/>
    <p:sldId id="308" r:id="rId36"/>
    <p:sldId id="302" r:id="rId37"/>
    <p:sldId id="303" r:id="rId38"/>
    <p:sldId id="304" r:id="rId39"/>
    <p:sldId id="306" r:id="rId40"/>
    <p:sldId id="259"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1741" autoAdjust="0"/>
  </p:normalViewPr>
  <p:slideViewPr>
    <p:cSldViewPr>
      <p:cViewPr varScale="1">
        <p:scale>
          <a:sx n="78" d="100"/>
          <a:sy n="78" d="100"/>
        </p:scale>
        <p:origin x="1650"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A317A8B-5B2F-2022-041E-075C8466B5E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cs typeface="+mn-cs"/>
              </a:defRPr>
            </a:lvl1pPr>
          </a:lstStyle>
          <a:p>
            <a:pPr>
              <a:defRPr/>
            </a:pPr>
            <a:endParaRPr lang="en-US"/>
          </a:p>
        </p:txBody>
      </p:sp>
      <p:sp>
        <p:nvSpPr>
          <p:cNvPr id="4099" name="Rectangle 3">
            <a:extLst>
              <a:ext uri="{FF2B5EF4-FFF2-40B4-BE49-F238E27FC236}">
                <a16:creationId xmlns:a16="http://schemas.microsoft.com/office/drawing/2014/main" id="{6C01D1C7-6168-52EE-CDEE-BDA4D8CB238E}"/>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cs typeface="+mn-cs"/>
              </a:defRPr>
            </a:lvl1pPr>
          </a:lstStyle>
          <a:p>
            <a:pPr>
              <a:defRPr/>
            </a:pPr>
            <a:endParaRPr lang="en-US"/>
          </a:p>
        </p:txBody>
      </p:sp>
      <p:sp>
        <p:nvSpPr>
          <p:cNvPr id="3076" name="Rectangle 4">
            <a:extLst>
              <a:ext uri="{FF2B5EF4-FFF2-40B4-BE49-F238E27FC236}">
                <a16:creationId xmlns:a16="http://schemas.microsoft.com/office/drawing/2014/main" id="{110681AA-2B51-A6FE-ACE0-A843F27C6FB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751AE585-D692-CFFC-3DC6-966631C2415B}"/>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CA516FD0-AA9A-771C-9261-51E8ABFE857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cs typeface="+mn-cs"/>
              </a:defRPr>
            </a:lvl1pPr>
          </a:lstStyle>
          <a:p>
            <a:pPr>
              <a:defRPr/>
            </a:pPr>
            <a:endParaRPr lang="en-US"/>
          </a:p>
        </p:txBody>
      </p:sp>
      <p:sp>
        <p:nvSpPr>
          <p:cNvPr id="4103" name="Rectangle 7">
            <a:extLst>
              <a:ext uri="{FF2B5EF4-FFF2-40B4-BE49-F238E27FC236}">
                <a16:creationId xmlns:a16="http://schemas.microsoft.com/office/drawing/2014/main" id="{CF6DB6FC-6A63-40A3-A0F7-C2290F1712B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3811736-5D5D-4F75-8D16-28B4F14F52D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82C95D35-BC94-3BB4-6C4A-7A05C4FB847A}"/>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84BC21C5-F84A-E7FA-1873-75BB55EC77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
        <p:nvSpPr>
          <p:cNvPr id="5124" name="Slide Number Placeholder 3">
            <a:extLst>
              <a:ext uri="{FF2B5EF4-FFF2-40B4-BE49-F238E27FC236}">
                <a16:creationId xmlns:a16="http://schemas.microsoft.com/office/drawing/2014/main" id="{9FBAC86D-5551-2D58-56C8-8B72390768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0F8935-E9FB-4397-9A90-B33EBBA0EADD}" type="slidenum">
              <a:rPr lang="en-US" altLang="en-US" smtClean="0"/>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6425653-6EFE-8DCF-B4C5-D8BA23E6149F}"/>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B54A310F-4429-41DB-CDFB-B9DDA78887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
        <p:nvSpPr>
          <p:cNvPr id="8196" name="Slide Number Placeholder 3">
            <a:extLst>
              <a:ext uri="{FF2B5EF4-FFF2-40B4-BE49-F238E27FC236}">
                <a16:creationId xmlns:a16="http://schemas.microsoft.com/office/drawing/2014/main" id="{0DDA84F9-FA12-2383-2287-DB724FD40E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BB9210-C9E5-4E54-9C38-3837F9AF0BE9}" type="slidenum">
              <a:rPr lang="en-US" altLang="en-US" smtClean="0"/>
              <a:pPr>
                <a:spcBef>
                  <a:spcPct val="0"/>
                </a:spcBef>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7789933-9B3C-5925-AEA1-4446194A8D84}"/>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1962CD46-BB34-6BF4-0A24-7DA4202FDF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TEACHERS: Please “play” the PowerPoint to see how the overlaid wording works to increase interest for your students!</a:t>
            </a:r>
          </a:p>
        </p:txBody>
      </p:sp>
      <p:sp>
        <p:nvSpPr>
          <p:cNvPr id="11268" name="Slide Number Placeholder 3">
            <a:extLst>
              <a:ext uri="{FF2B5EF4-FFF2-40B4-BE49-F238E27FC236}">
                <a16:creationId xmlns:a16="http://schemas.microsoft.com/office/drawing/2014/main" id="{59BFF6BF-F803-124B-8708-EB8ACA0E8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061104B-ECDC-4E76-82D7-3C864776AF4F}" type="slidenum">
              <a:rPr lang="en-US" altLang="en-US" sz="1200" smtClean="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468BD60-A93C-1410-E8B1-128670B0AE94}"/>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6545B944-CB74-916F-38E6-C3A39E0DBE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
        <p:nvSpPr>
          <p:cNvPr id="18436" name="Slide Number Placeholder 3">
            <a:extLst>
              <a:ext uri="{FF2B5EF4-FFF2-40B4-BE49-F238E27FC236}">
                <a16:creationId xmlns:a16="http://schemas.microsoft.com/office/drawing/2014/main" id="{15125821-76CD-2744-15F5-837C01B00C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7C047C-9561-4D09-B997-4356FBE5DC25}" type="slidenum">
              <a:rPr lang="en-US" altLang="en-US" smtClean="0"/>
              <a:pPr>
                <a:spcBef>
                  <a:spcPct val="0"/>
                </a:spcBef>
              </a:pPr>
              <a:t>11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307C4C1-91AD-3A87-EA02-23AD267C34D6}"/>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3894F847-F5B9-D162-4ACE-D98345E33F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Information from http://www.statesymbolsusa.org/Illinois/flag_TN.html </a:t>
            </a:r>
          </a:p>
        </p:txBody>
      </p:sp>
      <p:sp>
        <p:nvSpPr>
          <p:cNvPr id="20484" name="Slide Number Placeholder 3">
            <a:extLst>
              <a:ext uri="{FF2B5EF4-FFF2-40B4-BE49-F238E27FC236}">
                <a16:creationId xmlns:a16="http://schemas.microsoft.com/office/drawing/2014/main" id="{0B9D9FD2-BC51-CBB0-776D-2F87713879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2F3BBF9-E55D-4B00-ABF4-3274EEDC95F7}" type="slidenum">
              <a:rPr lang="en-US" altLang="en-US" sz="1200" smtClean="0"/>
              <a:pPr/>
              <a:t>12</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37552D4-6EB5-0FF5-CA19-AC181B76A1C5}"/>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FDDF9855-9427-0213-A519-3815A1B154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2532" name="Slide Number Placeholder 3">
            <a:extLst>
              <a:ext uri="{FF2B5EF4-FFF2-40B4-BE49-F238E27FC236}">
                <a16:creationId xmlns:a16="http://schemas.microsoft.com/office/drawing/2014/main" id="{76B9DE98-62A3-E15E-290C-847C5307C2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032F731-6D00-492F-91E7-93B221FA50F6}" type="slidenum">
              <a:rPr lang="en-US" altLang="en-US" sz="1200" smtClean="0"/>
              <a:pPr/>
              <a:t>13</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1D0A38F-91B2-785D-4CFE-979D9EA0ECB9}"/>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E8E18C96-10B3-1050-7EEA-EFD15DF7E5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
        <p:nvSpPr>
          <p:cNvPr id="40964" name="Slide Number Placeholder 3">
            <a:extLst>
              <a:ext uri="{FF2B5EF4-FFF2-40B4-BE49-F238E27FC236}">
                <a16:creationId xmlns:a16="http://schemas.microsoft.com/office/drawing/2014/main" id="{69C03CDB-9047-4E12-7D92-6570F07345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3B2F27-6582-402B-9206-7DC392334008}" type="slidenum">
              <a:rPr lang="en-US" altLang="en-US" smtClean="0"/>
              <a:pPr>
                <a:spcBef>
                  <a:spcPct val="0"/>
                </a:spcBef>
              </a:pPr>
              <a:t>30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0E565A8-0E14-D443-6CBD-3B56C8F5B786}"/>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B233B87E-26C3-18C1-91D7-007D60582C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3012" name="Slide Number Placeholder 3">
            <a:extLst>
              <a:ext uri="{FF2B5EF4-FFF2-40B4-BE49-F238E27FC236}">
                <a16:creationId xmlns:a16="http://schemas.microsoft.com/office/drawing/2014/main" id="{AD2ADEBF-6901-9163-32D3-2017A9DA78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A3A6922-AE04-4F06-B7AA-9ECAE5002D48}" type="slidenum">
              <a:rPr lang="en-US" altLang="en-US" smtClean="0"/>
              <a:pPr>
                <a:spcBef>
                  <a:spcPct val="0"/>
                </a:spcBef>
              </a:pPr>
              <a:t>31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BD0CDA09-E4EE-0C18-4261-6A1F27AF8194}"/>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ACA0DF5E-B46B-67FC-93D3-F1341A7EF8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
        <p:nvSpPr>
          <p:cNvPr id="53252" name="Slide Number Placeholder 3">
            <a:extLst>
              <a:ext uri="{FF2B5EF4-FFF2-40B4-BE49-F238E27FC236}">
                <a16:creationId xmlns:a16="http://schemas.microsoft.com/office/drawing/2014/main" id="{A72A1822-E719-D504-953C-51186A2B59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A4994E-5A0E-4DEB-932E-0F411492E206}" type="slidenum">
              <a:rPr lang="en-US" altLang="en-US" smtClean="0"/>
              <a:pPr>
                <a:spcBef>
                  <a:spcPct val="0"/>
                </a:spcBef>
              </a:pPr>
              <a:t>40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13AEE8C-6B8C-C392-DCC1-DB2E2D64F935}"/>
              </a:ext>
            </a:extLst>
          </p:cNvPr>
          <p:cNvSpPr>
            <a:spLocks noGrp="1"/>
          </p:cNvSpPr>
          <p:nvPr>
            <p:ph type="dt" sz="half" idx="10"/>
          </p:nvPr>
        </p:nvSpPr>
        <p:spPr/>
        <p:txBody>
          <a:bodyPr/>
          <a:lstStyle>
            <a:lvl1pPr>
              <a:defRPr/>
            </a:lvl1pPr>
          </a:lstStyle>
          <a:p>
            <a:pPr>
              <a:defRPr/>
            </a:pPr>
            <a:fld id="{1F1EB94C-C202-4311-9447-4432EFD04E45}" type="datetime1">
              <a:rPr lang="en-US"/>
              <a:pPr>
                <a:defRPr/>
              </a:pPr>
              <a:t>4/8/2026</a:t>
            </a:fld>
            <a:endParaRPr lang="en-US"/>
          </a:p>
        </p:txBody>
      </p:sp>
      <p:sp>
        <p:nvSpPr>
          <p:cNvPr id="5" name="Footer Placeholder 4">
            <a:extLst>
              <a:ext uri="{FF2B5EF4-FFF2-40B4-BE49-F238E27FC236}">
                <a16:creationId xmlns:a16="http://schemas.microsoft.com/office/drawing/2014/main" id="{5061AD42-8E6F-CC45-BCDB-4212E9CBCE72}"/>
              </a:ext>
            </a:extLst>
          </p:cNvPr>
          <p:cNvSpPr>
            <a:spLocks noGrp="1"/>
          </p:cNvSpPr>
          <p:nvPr>
            <p:ph type="ftr" sz="quarter" idx="11"/>
          </p:nvPr>
        </p:nvSpPr>
        <p:spPr/>
        <p:txBody>
          <a:bodyPr/>
          <a:lstStyle>
            <a:lvl1pPr>
              <a:defRPr/>
            </a:lvl1pPr>
          </a:lstStyle>
          <a:p>
            <a:pPr>
              <a:defRPr/>
            </a:pPr>
            <a:r>
              <a:rPr lang="en-US"/>
              <a:t>Free template from www.brainybetty.com</a:t>
            </a:r>
          </a:p>
        </p:txBody>
      </p:sp>
      <p:sp>
        <p:nvSpPr>
          <p:cNvPr id="6" name="Slide Number Placeholder 5">
            <a:extLst>
              <a:ext uri="{FF2B5EF4-FFF2-40B4-BE49-F238E27FC236}">
                <a16:creationId xmlns:a16="http://schemas.microsoft.com/office/drawing/2014/main" id="{8CEB0842-3B2F-87AE-4278-50DB344718C6}"/>
              </a:ext>
            </a:extLst>
          </p:cNvPr>
          <p:cNvSpPr>
            <a:spLocks noGrp="1"/>
          </p:cNvSpPr>
          <p:nvPr>
            <p:ph type="sldNum" sz="quarter" idx="12"/>
          </p:nvPr>
        </p:nvSpPr>
        <p:spPr/>
        <p:txBody>
          <a:bodyPr/>
          <a:lstStyle>
            <a:lvl1pPr>
              <a:defRPr/>
            </a:lvl1pPr>
          </a:lstStyle>
          <a:p>
            <a:pPr>
              <a:defRPr/>
            </a:pPr>
            <a:fld id="{2B6D3180-B6A1-45BA-939A-9F07AC4A186E}" type="slidenum">
              <a:rPr lang="en-US" altLang="en-US"/>
              <a:pPr>
                <a:defRPr/>
              </a:pPr>
              <a:t>‹#›</a:t>
            </a:fld>
            <a:endParaRPr lang="en-US" altLang="en-US"/>
          </a:p>
        </p:txBody>
      </p:sp>
    </p:spTree>
    <p:extLst>
      <p:ext uri="{BB962C8B-B14F-4D97-AF65-F5344CB8AC3E}">
        <p14:creationId xmlns:p14="http://schemas.microsoft.com/office/powerpoint/2010/main" val="81067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31B14-1D64-8177-1C46-5ACDFDBACD48}"/>
              </a:ext>
            </a:extLst>
          </p:cNvPr>
          <p:cNvSpPr>
            <a:spLocks noGrp="1"/>
          </p:cNvSpPr>
          <p:nvPr>
            <p:ph type="dt" sz="half" idx="10"/>
          </p:nvPr>
        </p:nvSpPr>
        <p:spPr/>
        <p:txBody>
          <a:bodyPr/>
          <a:lstStyle>
            <a:lvl1pPr>
              <a:defRPr/>
            </a:lvl1pPr>
          </a:lstStyle>
          <a:p>
            <a:pPr>
              <a:defRPr/>
            </a:pPr>
            <a:fld id="{C78E7059-1095-421B-95CB-3AA3F375723E}" type="datetime1">
              <a:rPr lang="en-US"/>
              <a:pPr>
                <a:defRPr/>
              </a:pPr>
              <a:t>4/8/2026</a:t>
            </a:fld>
            <a:endParaRPr lang="en-US"/>
          </a:p>
        </p:txBody>
      </p:sp>
      <p:sp>
        <p:nvSpPr>
          <p:cNvPr id="5" name="Footer Placeholder 4">
            <a:extLst>
              <a:ext uri="{FF2B5EF4-FFF2-40B4-BE49-F238E27FC236}">
                <a16:creationId xmlns:a16="http://schemas.microsoft.com/office/drawing/2014/main" id="{CCDA8E13-6150-5A27-8886-C9A56955CCB1}"/>
              </a:ext>
            </a:extLst>
          </p:cNvPr>
          <p:cNvSpPr>
            <a:spLocks noGrp="1"/>
          </p:cNvSpPr>
          <p:nvPr>
            <p:ph type="ftr" sz="quarter" idx="11"/>
          </p:nvPr>
        </p:nvSpPr>
        <p:spPr/>
        <p:txBody>
          <a:bodyPr/>
          <a:lstStyle>
            <a:lvl1pPr>
              <a:defRPr/>
            </a:lvl1pPr>
          </a:lstStyle>
          <a:p>
            <a:pPr>
              <a:defRPr/>
            </a:pPr>
            <a:r>
              <a:rPr lang="en-US"/>
              <a:t>Free template from www.brainybetty.com</a:t>
            </a:r>
          </a:p>
        </p:txBody>
      </p:sp>
      <p:sp>
        <p:nvSpPr>
          <p:cNvPr id="6" name="Slide Number Placeholder 5">
            <a:extLst>
              <a:ext uri="{FF2B5EF4-FFF2-40B4-BE49-F238E27FC236}">
                <a16:creationId xmlns:a16="http://schemas.microsoft.com/office/drawing/2014/main" id="{74A5CF10-DACA-D8F7-35B1-F7D4DCA27045}"/>
              </a:ext>
            </a:extLst>
          </p:cNvPr>
          <p:cNvSpPr>
            <a:spLocks noGrp="1"/>
          </p:cNvSpPr>
          <p:nvPr>
            <p:ph type="sldNum" sz="quarter" idx="12"/>
          </p:nvPr>
        </p:nvSpPr>
        <p:spPr/>
        <p:txBody>
          <a:bodyPr/>
          <a:lstStyle>
            <a:lvl1pPr>
              <a:defRPr/>
            </a:lvl1pPr>
          </a:lstStyle>
          <a:p>
            <a:pPr>
              <a:defRPr/>
            </a:pPr>
            <a:fld id="{7B63C3E5-D4B4-4D8A-8929-0D284B0CDE9D}" type="slidenum">
              <a:rPr lang="en-US" altLang="en-US"/>
              <a:pPr>
                <a:defRPr/>
              </a:pPr>
              <a:t>‹#›</a:t>
            </a:fld>
            <a:endParaRPr lang="en-US" altLang="en-US"/>
          </a:p>
        </p:txBody>
      </p:sp>
    </p:spTree>
    <p:extLst>
      <p:ext uri="{BB962C8B-B14F-4D97-AF65-F5344CB8AC3E}">
        <p14:creationId xmlns:p14="http://schemas.microsoft.com/office/powerpoint/2010/main" val="383307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2E940-1553-C0CD-45A7-15AECE62BE74}"/>
              </a:ext>
            </a:extLst>
          </p:cNvPr>
          <p:cNvSpPr>
            <a:spLocks noGrp="1"/>
          </p:cNvSpPr>
          <p:nvPr>
            <p:ph type="dt" sz="half" idx="10"/>
          </p:nvPr>
        </p:nvSpPr>
        <p:spPr/>
        <p:txBody>
          <a:bodyPr/>
          <a:lstStyle>
            <a:lvl1pPr>
              <a:defRPr/>
            </a:lvl1pPr>
          </a:lstStyle>
          <a:p>
            <a:pPr>
              <a:defRPr/>
            </a:pPr>
            <a:fld id="{726A809B-0A40-45AE-BBFC-081D9BAE8D9C}" type="datetime1">
              <a:rPr lang="en-US"/>
              <a:pPr>
                <a:defRPr/>
              </a:pPr>
              <a:t>4/8/2026</a:t>
            </a:fld>
            <a:endParaRPr lang="en-US"/>
          </a:p>
        </p:txBody>
      </p:sp>
      <p:sp>
        <p:nvSpPr>
          <p:cNvPr id="5" name="Footer Placeholder 4">
            <a:extLst>
              <a:ext uri="{FF2B5EF4-FFF2-40B4-BE49-F238E27FC236}">
                <a16:creationId xmlns:a16="http://schemas.microsoft.com/office/drawing/2014/main" id="{BB43F6F1-1F05-B073-1E7D-2F8539CB7CF2}"/>
              </a:ext>
            </a:extLst>
          </p:cNvPr>
          <p:cNvSpPr>
            <a:spLocks noGrp="1"/>
          </p:cNvSpPr>
          <p:nvPr>
            <p:ph type="ftr" sz="quarter" idx="11"/>
          </p:nvPr>
        </p:nvSpPr>
        <p:spPr/>
        <p:txBody>
          <a:bodyPr/>
          <a:lstStyle>
            <a:lvl1pPr>
              <a:defRPr/>
            </a:lvl1pPr>
          </a:lstStyle>
          <a:p>
            <a:pPr>
              <a:defRPr/>
            </a:pPr>
            <a:r>
              <a:rPr lang="en-US"/>
              <a:t>Free template from www.brainybetty.com</a:t>
            </a:r>
          </a:p>
        </p:txBody>
      </p:sp>
      <p:sp>
        <p:nvSpPr>
          <p:cNvPr id="6" name="Slide Number Placeholder 5">
            <a:extLst>
              <a:ext uri="{FF2B5EF4-FFF2-40B4-BE49-F238E27FC236}">
                <a16:creationId xmlns:a16="http://schemas.microsoft.com/office/drawing/2014/main" id="{4FEAA7A4-9503-4DB6-732E-E52B44DA8ED7}"/>
              </a:ext>
            </a:extLst>
          </p:cNvPr>
          <p:cNvSpPr>
            <a:spLocks noGrp="1"/>
          </p:cNvSpPr>
          <p:nvPr>
            <p:ph type="sldNum" sz="quarter" idx="12"/>
          </p:nvPr>
        </p:nvSpPr>
        <p:spPr/>
        <p:txBody>
          <a:bodyPr/>
          <a:lstStyle>
            <a:lvl1pPr>
              <a:defRPr/>
            </a:lvl1pPr>
          </a:lstStyle>
          <a:p>
            <a:pPr>
              <a:defRPr/>
            </a:pPr>
            <a:fld id="{D7E147EB-913D-41C5-94E7-4DE3E9169A3B}" type="slidenum">
              <a:rPr lang="en-US" altLang="en-US"/>
              <a:pPr>
                <a:defRPr/>
              </a:pPr>
              <a:t>‹#›</a:t>
            </a:fld>
            <a:endParaRPr lang="en-US" altLang="en-US"/>
          </a:p>
        </p:txBody>
      </p:sp>
    </p:spTree>
    <p:extLst>
      <p:ext uri="{BB962C8B-B14F-4D97-AF65-F5344CB8AC3E}">
        <p14:creationId xmlns:p14="http://schemas.microsoft.com/office/powerpoint/2010/main" val="390870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B69D9-1E6B-7401-3701-D9B332F8F4C3}"/>
              </a:ext>
            </a:extLst>
          </p:cNvPr>
          <p:cNvSpPr>
            <a:spLocks noGrp="1"/>
          </p:cNvSpPr>
          <p:nvPr>
            <p:ph type="dt" sz="half" idx="10"/>
          </p:nvPr>
        </p:nvSpPr>
        <p:spPr/>
        <p:txBody>
          <a:bodyPr/>
          <a:lstStyle>
            <a:lvl1pPr>
              <a:defRPr/>
            </a:lvl1pPr>
          </a:lstStyle>
          <a:p>
            <a:pPr>
              <a:defRPr/>
            </a:pPr>
            <a:fld id="{BD18A41C-91A0-4557-B52A-A2B783AA8018}" type="datetime1">
              <a:rPr lang="en-US"/>
              <a:pPr>
                <a:defRPr/>
              </a:pPr>
              <a:t>4/8/2026</a:t>
            </a:fld>
            <a:endParaRPr lang="en-US"/>
          </a:p>
        </p:txBody>
      </p:sp>
      <p:sp>
        <p:nvSpPr>
          <p:cNvPr id="5" name="Footer Placeholder 4">
            <a:extLst>
              <a:ext uri="{FF2B5EF4-FFF2-40B4-BE49-F238E27FC236}">
                <a16:creationId xmlns:a16="http://schemas.microsoft.com/office/drawing/2014/main" id="{5B618391-C8BD-1DF9-54F8-6662CC1AC918}"/>
              </a:ext>
            </a:extLst>
          </p:cNvPr>
          <p:cNvSpPr>
            <a:spLocks noGrp="1"/>
          </p:cNvSpPr>
          <p:nvPr>
            <p:ph type="ftr" sz="quarter" idx="11"/>
          </p:nvPr>
        </p:nvSpPr>
        <p:spPr/>
        <p:txBody>
          <a:bodyPr/>
          <a:lstStyle>
            <a:lvl1pPr>
              <a:defRPr/>
            </a:lvl1pPr>
          </a:lstStyle>
          <a:p>
            <a:pPr>
              <a:defRPr/>
            </a:pPr>
            <a:r>
              <a:rPr lang="en-US"/>
              <a:t>Free template from www.brainybetty.com</a:t>
            </a:r>
          </a:p>
        </p:txBody>
      </p:sp>
      <p:sp>
        <p:nvSpPr>
          <p:cNvPr id="6" name="Slide Number Placeholder 5">
            <a:extLst>
              <a:ext uri="{FF2B5EF4-FFF2-40B4-BE49-F238E27FC236}">
                <a16:creationId xmlns:a16="http://schemas.microsoft.com/office/drawing/2014/main" id="{9ACF4B5F-1CE2-C094-B0DF-A7EBED8623D2}"/>
              </a:ext>
            </a:extLst>
          </p:cNvPr>
          <p:cNvSpPr>
            <a:spLocks noGrp="1"/>
          </p:cNvSpPr>
          <p:nvPr>
            <p:ph type="sldNum" sz="quarter" idx="12"/>
          </p:nvPr>
        </p:nvSpPr>
        <p:spPr/>
        <p:txBody>
          <a:bodyPr/>
          <a:lstStyle>
            <a:lvl1pPr>
              <a:defRPr/>
            </a:lvl1pPr>
          </a:lstStyle>
          <a:p>
            <a:pPr>
              <a:defRPr/>
            </a:pPr>
            <a:fld id="{790E6059-2002-4BFE-8D38-56B330CA5F77}" type="slidenum">
              <a:rPr lang="en-US" altLang="en-US"/>
              <a:pPr>
                <a:defRPr/>
              </a:pPr>
              <a:t>‹#›</a:t>
            </a:fld>
            <a:endParaRPr lang="en-US" altLang="en-US"/>
          </a:p>
        </p:txBody>
      </p:sp>
    </p:spTree>
    <p:extLst>
      <p:ext uri="{BB962C8B-B14F-4D97-AF65-F5344CB8AC3E}">
        <p14:creationId xmlns:p14="http://schemas.microsoft.com/office/powerpoint/2010/main" val="396598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33674C-6740-C7F9-ED55-5C39D6F01275}"/>
              </a:ext>
            </a:extLst>
          </p:cNvPr>
          <p:cNvSpPr>
            <a:spLocks noGrp="1"/>
          </p:cNvSpPr>
          <p:nvPr>
            <p:ph type="dt" sz="half" idx="10"/>
          </p:nvPr>
        </p:nvSpPr>
        <p:spPr/>
        <p:txBody>
          <a:bodyPr/>
          <a:lstStyle>
            <a:lvl1pPr>
              <a:defRPr/>
            </a:lvl1pPr>
          </a:lstStyle>
          <a:p>
            <a:pPr>
              <a:defRPr/>
            </a:pPr>
            <a:fld id="{BE0736AD-E76D-4165-9627-1559FB805837}" type="datetime1">
              <a:rPr lang="en-US"/>
              <a:pPr>
                <a:defRPr/>
              </a:pPr>
              <a:t>4/8/2026</a:t>
            </a:fld>
            <a:endParaRPr lang="en-US"/>
          </a:p>
        </p:txBody>
      </p:sp>
      <p:sp>
        <p:nvSpPr>
          <p:cNvPr id="5" name="Footer Placeholder 4">
            <a:extLst>
              <a:ext uri="{FF2B5EF4-FFF2-40B4-BE49-F238E27FC236}">
                <a16:creationId xmlns:a16="http://schemas.microsoft.com/office/drawing/2014/main" id="{3839D091-7F55-6A94-2FA5-2E2FC712493F}"/>
              </a:ext>
            </a:extLst>
          </p:cNvPr>
          <p:cNvSpPr>
            <a:spLocks noGrp="1"/>
          </p:cNvSpPr>
          <p:nvPr>
            <p:ph type="ftr" sz="quarter" idx="11"/>
          </p:nvPr>
        </p:nvSpPr>
        <p:spPr/>
        <p:txBody>
          <a:bodyPr/>
          <a:lstStyle>
            <a:lvl1pPr>
              <a:defRPr/>
            </a:lvl1pPr>
          </a:lstStyle>
          <a:p>
            <a:pPr>
              <a:defRPr/>
            </a:pPr>
            <a:r>
              <a:rPr lang="en-US"/>
              <a:t>Free template from www.brainybetty.com</a:t>
            </a:r>
          </a:p>
        </p:txBody>
      </p:sp>
      <p:sp>
        <p:nvSpPr>
          <p:cNvPr id="6" name="Slide Number Placeholder 5">
            <a:extLst>
              <a:ext uri="{FF2B5EF4-FFF2-40B4-BE49-F238E27FC236}">
                <a16:creationId xmlns:a16="http://schemas.microsoft.com/office/drawing/2014/main" id="{B6289DB6-37CE-DB85-9B0C-5CE0E0ED9FA3}"/>
              </a:ext>
            </a:extLst>
          </p:cNvPr>
          <p:cNvSpPr>
            <a:spLocks noGrp="1"/>
          </p:cNvSpPr>
          <p:nvPr>
            <p:ph type="sldNum" sz="quarter" idx="12"/>
          </p:nvPr>
        </p:nvSpPr>
        <p:spPr/>
        <p:txBody>
          <a:bodyPr/>
          <a:lstStyle>
            <a:lvl1pPr>
              <a:defRPr/>
            </a:lvl1pPr>
          </a:lstStyle>
          <a:p>
            <a:pPr>
              <a:defRPr/>
            </a:pPr>
            <a:fld id="{28631099-820A-443D-AFCA-70AB1D0FE2E2}" type="slidenum">
              <a:rPr lang="en-US" altLang="en-US"/>
              <a:pPr>
                <a:defRPr/>
              </a:pPr>
              <a:t>‹#›</a:t>
            </a:fld>
            <a:endParaRPr lang="en-US" altLang="en-US"/>
          </a:p>
        </p:txBody>
      </p:sp>
    </p:spTree>
    <p:extLst>
      <p:ext uri="{BB962C8B-B14F-4D97-AF65-F5344CB8AC3E}">
        <p14:creationId xmlns:p14="http://schemas.microsoft.com/office/powerpoint/2010/main" val="7923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131DADE-64A8-9AF7-997F-FB740E18FA07}"/>
              </a:ext>
            </a:extLst>
          </p:cNvPr>
          <p:cNvSpPr>
            <a:spLocks noGrp="1"/>
          </p:cNvSpPr>
          <p:nvPr>
            <p:ph type="dt" sz="half" idx="10"/>
          </p:nvPr>
        </p:nvSpPr>
        <p:spPr/>
        <p:txBody>
          <a:bodyPr/>
          <a:lstStyle>
            <a:lvl1pPr>
              <a:defRPr/>
            </a:lvl1pPr>
          </a:lstStyle>
          <a:p>
            <a:pPr>
              <a:defRPr/>
            </a:pPr>
            <a:fld id="{D3B5DC76-9750-4C81-931E-308920FF3A0E}" type="datetime1">
              <a:rPr lang="en-US"/>
              <a:pPr>
                <a:defRPr/>
              </a:pPr>
              <a:t>4/8/2026</a:t>
            </a:fld>
            <a:endParaRPr lang="en-US"/>
          </a:p>
        </p:txBody>
      </p:sp>
      <p:sp>
        <p:nvSpPr>
          <p:cNvPr id="6" name="Footer Placeholder 4">
            <a:extLst>
              <a:ext uri="{FF2B5EF4-FFF2-40B4-BE49-F238E27FC236}">
                <a16:creationId xmlns:a16="http://schemas.microsoft.com/office/drawing/2014/main" id="{4C431D6D-D0C1-F744-3AA0-FE6E3ABC0D92}"/>
              </a:ext>
            </a:extLst>
          </p:cNvPr>
          <p:cNvSpPr>
            <a:spLocks noGrp="1"/>
          </p:cNvSpPr>
          <p:nvPr>
            <p:ph type="ftr" sz="quarter" idx="11"/>
          </p:nvPr>
        </p:nvSpPr>
        <p:spPr/>
        <p:txBody>
          <a:bodyPr/>
          <a:lstStyle>
            <a:lvl1pPr>
              <a:defRPr/>
            </a:lvl1pPr>
          </a:lstStyle>
          <a:p>
            <a:pPr>
              <a:defRPr/>
            </a:pPr>
            <a:r>
              <a:rPr lang="en-US"/>
              <a:t>Free template from www.brainybetty.com</a:t>
            </a:r>
          </a:p>
        </p:txBody>
      </p:sp>
      <p:sp>
        <p:nvSpPr>
          <p:cNvPr id="7" name="Slide Number Placeholder 5">
            <a:extLst>
              <a:ext uri="{FF2B5EF4-FFF2-40B4-BE49-F238E27FC236}">
                <a16:creationId xmlns:a16="http://schemas.microsoft.com/office/drawing/2014/main" id="{9E83B03E-F4B6-B877-1794-97FCD31A2D3C}"/>
              </a:ext>
            </a:extLst>
          </p:cNvPr>
          <p:cNvSpPr>
            <a:spLocks noGrp="1"/>
          </p:cNvSpPr>
          <p:nvPr>
            <p:ph type="sldNum" sz="quarter" idx="12"/>
          </p:nvPr>
        </p:nvSpPr>
        <p:spPr/>
        <p:txBody>
          <a:bodyPr/>
          <a:lstStyle>
            <a:lvl1pPr>
              <a:defRPr/>
            </a:lvl1pPr>
          </a:lstStyle>
          <a:p>
            <a:pPr>
              <a:defRPr/>
            </a:pPr>
            <a:fld id="{28576C32-A850-4667-8C64-9006656E4A80}" type="slidenum">
              <a:rPr lang="en-US" altLang="en-US"/>
              <a:pPr>
                <a:defRPr/>
              </a:pPr>
              <a:t>‹#›</a:t>
            </a:fld>
            <a:endParaRPr lang="en-US" altLang="en-US"/>
          </a:p>
        </p:txBody>
      </p:sp>
    </p:spTree>
    <p:extLst>
      <p:ext uri="{BB962C8B-B14F-4D97-AF65-F5344CB8AC3E}">
        <p14:creationId xmlns:p14="http://schemas.microsoft.com/office/powerpoint/2010/main" val="189711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F98220A-1F8A-B73E-6E13-7F5588588220}"/>
              </a:ext>
            </a:extLst>
          </p:cNvPr>
          <p:cNvSpPr>
            <a:spLocks noGrp="1"/>
          </p:cNvSpPr>
          <p:nvPr>
            <p:ph type="dt" sz="half" idx="10"/>
          </p:nvPr>
        </p:nvSpPr>
        <p:spPr/>
        <p:txBody>
          <a:bodyPr/>
          <a:lstStyle>
            <a:lvl1pPr>
              <a:defRPr/>
            </a:lvl1pPr>
          </a:lstStyle>
          <a:p>
            <a:pPr>
              <a:defRPr/>
            </a:pPr>
            <a:fld id="{929E19FC-9A48-4CF2-BF26-517414433E2D}" type="datetime1">
              <a:rPr lang="en-US"/>
              <a:pPr>
                <a:defRPr/>
              </a:pPr>
              <a:t>4/8/2026</a:t>
            </a:fld>
            <a:endParaRPr lang="en-US"/>
          </a:p>
        </p:txBody>
      </p:sp>
      <p:sp>
        <p:nvSpPr>
          <p:cNvPr id="8" name="Footer Placeholder 4">
            <a:extLst>
              <a:ext uri="{FF2B5EF4-FFF2-40B4-BE49-F238E27FC236}">
                <a16:creationId xmlns:a16="http://schemas.microsoft.com/office/drawing/2014/main" id="{9F0324C6-A0BF-2A00-8D6E-7B7B98D78DD8}"/>
              </a:ext>
            </a:extLst>
          </p:cNvPr>
          <p:cNvSpPr>
            <a:spLocks noGrp="1"/>
          </p:cNvSpPr>
          <p:nvPr>
            <p:ph type="ftr" sz="quarter" idx="11"/>
          </p:nvPr>
        </p:nvSpPr>
        <p:spPr/>
        <p:txBody>
          <a:bodyPr/>
          <a:lstStyle>
            <a:lvl1pPr>
              <a:defRPr/>
            </a:lvl1pPr>
          </a:lstStyle>
          <a:p>
            <a:pPr>
              <a:defRPr/>
            </a:pPr>
            <a:r>
              <a:rPr lang="en-US"/>
              <a:t>Free template from www.brainybetty.com</a:t>
            </a:r>
          </a:p>
        </p:txBody>
      </p:sp>
      <p:sp>
        <p:nvSpPr>
          <p:cNvPr id="9" name="Slide Number Placeholder 5">
            <a:extLst>
              <a:ext uri="{FF2B5EF4-FFF2-40B4-BE49-F238E27FC236}">
                <a16:creationId xmlns:a16="http://schemas.microsoft.com/office/drawing/2014/main" id="{890A571F-B97B-029A-9FB8-510DE924DBEF}"/>
              </a:ext>
            </a:extLst>
          </p:cNvPr>
          <p:cNvSpPr>
            <a:spLocks noGrp="1"/>
          </p:cNvSpPr>
          <p:nvPr>
            <p:ph type="sldNum" sz="quarter" idx="12"/>
          </p:nvPr>
        </p:nvSpPr>
        <p:spPr/>
        <p:txBody>
          <a:bodyPr/>
          <a:lstStyle>
            <a:lvl1pPr>
              <a:defRPr/>
            </a:lvl1pPr>
          </a:lstStyle>
          <a:p>
            <a:pPr>
              <a:defRPr/>
            </a:pPr>
            <a:fld id="{3C41573B-2EAA-448E-905E-594211C9A552}" type="slidenum">
              <a:rPr lang="en-US" altLang="en-US"/>
              <a:pPr>
                <a:defRPr/>
              </a:pPr>
              <a:t>‹#›</a:t>
            </a:fld>
            <a:endParaRPr lang="en-US" altLang="en-US"/>
          </a:p>
        </p:txBody>
      </p:sp>
    </p:spTree>
    <p:extLst>
      <p:ext uri="{BB962C8B-B14F-4D97-AF65-F5344CB8AC3E}">
        <p14:creationId xmlns:p14="http://schemas.microsoft.com/office/powerpoint/2010/main" val="247460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E887DD4-EA67-DEC6-D39E-BAD7418B4D3F}"/>
              </a:ext>
            </a:extLst>
          </p:cNvPr>
          <p:cNvSpPr>
            <a:spLocks noGrp="1"/>
          </p:cNvSpPr>
          <p:nvPr>
            <p:ph type="dt" sz="half" idx="10"/>
          </p:nvPr>
        </p:nvSpPr>
        <p:spPr/>
        <p:txBody>
          <a:bodyPr/>
          <a:lstStyle>
            <a:lvl1pPr>
              <a:defRPr/>
            </a:lvl1pPr>
          </a:lstStyle>
          <a:p>
            <a:pPr>
              <a:defRPr/>
            </a:pPr>
            <a:fld id="{D408B813-9FE8-411E-809D-A57765FBC4CF}" type="datetime1">
              <a:rPr lang="en-US"/>
              <a:pPr>
                <a:defRPr/>
              </a:pPr>
              <a:t>4/8/2026</a:t>
            </a:fld>
            <a:endParaRPr lang="en-US"/>
          </a:p>
        </p:txBody>
      </p:sp>
      <p:sp>
        <p:nvSpPr>
          <p:cNvPr id="4" name="Footer Placeholder 4">
            <a:extLst>
              <a:ext uri="{FF2B5EF4-FFF2-40B4-BE49-F238E27FC236}">
                <a16:creationId xmlns:a16="http://schemas.microsoft.com/office/drawing/2014/main" id="{AFC22DF5-836C-7EB0-1C60-1FBB805BBB14}"/>
              </a:ext>
            </a:extLst>
          </p:cNvPr>
          <p:cNvSpPr>
            <a:spLocks noGrp="1"/>
          </p:cNvSpPr>
          <p:nvPr>
            <p:ph type="ftr" sz="quarter" idx="11"/>
          </p:nvPr>
        </p:nvSpPr>
        <p:spPr/>
        <p:txBody>
          <a:bodyPr/>
          <a:lstStyle>
            <a:lvl1pPr>
              <a:defRPr/>
            </a:lvl1pPr>
          </a:lstStyle>
          <a:p>
            <a:pPr>
              <a:defRPr/>
            </a:pPr>
            <a:r>
              <a:rPr lang="en-US"/>
              <a:t>Free template from www.brainybetty.com</a:t>
            </a:r>
          </a:p>
        </p:txBody>
      </p:sp>
      <p:sp>
        <p:nvSpPr>
          <p:cNvPr id="5" name="Slide Number Placeholder 5">
            <a:extLst>
              <a:ext uri="{FF2B5EF4-FFF2-40B4-BE49-F238E27FC236}">
                <a16:creationId xmlns:a16="http://schemas.microsoft.com/office/drawing/2014/main" id="{97A1E74B-4C5A-DCC4-41F3-1C47143DF37B}"/>
              </a:ext>
            </a:extLst>
          </p:cNvPr>
          <p:cNvSpPr>
            <a:spLocks noGrp="1"/>
          </p:cNvSpPr>
          <p:nvPr>
            <p:ph type="sldNum" sz="quarter" idx="12"/>
          </p:nvPr>
        </p:nvSpPr>
        <p:spPr/>
        <p:txBody>
          <a:bodyPr/>
          <a:lstStyle>
            <a:lvl1pPr>
              <a:defRPr/>
            </a:lvl1pPr>
          </a:lstStyle>
          <a:p>
            <a:pPr>
              <a:defRPr/>
            </a:pPr>
            <a:fld id="{7B5094BD-69DF-4C6D-A7CE-813F8BD772A6}" type="slidenum">
              <a:rPr lang="en-US" altLang="en-US"/>
              <a:pPr>
                <a:defRPr/>
              </a:pPr>
              <a:t>‹#›</a:t>
            </a:fld>
            <a:endParaRPr lang="en-US" altLang="en-US"/>
          </a:p>
        </p:txBody>
      </p:sp>
    </p:spTree>
    <p:extLst>
      <p:ext uri="{BB962C8B-B14F-4D97-AF65-F5344CB8AC3E}">
        <p14:creationId xmlns:p14="http://schemas.microsoft.com/office/powerpoint/2010/main" val="247587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51200C-248C-ECB4-83F6-817080DCFE62}"/>
              </a:ext>
            </a:extLst>
          </p:cNvPr>
          <p:cNvSpPr>
            <a:spLocks noGrp="1"/>
          </p:cNvSpPr>
          <p:nvPr>
            <p:ph type="dt" sz="half" idx="10"/>
          </p:nvPr>
        </p:nvSpPr>
        <p:spPr/>
        <p:txBody>
          <a:bodyPr/>
          <a:lstStyle>
            <a:lvl1pPr>
              <a:defRPr/>
            </a:lvl1pPr>
          </a:lstStyle>
          <a:p>
            <a:pPr>
              <a:defRPr/>
            </a:pPr>
            <a:fld id="{8204E264-49B8-4B65-B58D-1E024D7D3026}" type="datetime1">
              <a:rPr lang="en-US"/>
              <a:pPr>
                <a:defRPr/>
              </a:pPr>
              <a:t>4/8/2026</a:t>
            </a:fld>
            <a:endParaRPr lang="en-US"/>
          </a:p>
        </p:txBody>
      </p:sp>
      <p:sp>
        <p:nvSpPr>
          <p:cNvPr id="3" name="Footer Placeholder 4">
            <a:extLst>
              <a:ext uri="{FF2B5EF4-FFF2-40B4-BE49-F238E27FC236}">
                <a16:creationId xmlns:a16="http://schemas.microsoft.com/office/drawing/2014/main" id="{1D552ED2-9DD3-81FF-81CA-8683090D0BF3}"/>
              </a:ext>
            </a:extLst>
          </p:cNvPr>
          <p:cNvSpPr>
            <a:spLocks noGrp="1"/>
          </p:cNvSpPr>
          <p:nvPr>
            <p:ph type="ftr" sz="quarter" idx="11"/>
          </p:nvPr>
        </p:nvSpPr>
        <p:spPr/>
        <p:txBody>
          <a:bodyPr/>
          <a:lstStyle>
            <a:lvl1pPr>
              <a:defRPr/>
            </a:lvl1pPr>
          </a:lstStyle>
          <a:p>
            <a:pPr>
              <a:defRPr/>
            </a:pPr>
            <a:r>
              <a:rPr lang="en-US"/>
              <a:t>Free template from www.brainybetty.com</a:t>
            </a:r>
          </a:p>
        </p:txBody>
      </p:sp>
      <p:sp>
        <p:nvSpPr>
          <p:cNvPr id="4" name="Slide Number Placeholder 5">
            <a:extLst>
              <a:ext uri="{FF2B5EF4-FFF2-40B4-BE49-F238E27FC236}">
                <a16:creationId xmlns:a16="http://schemas.microsoft.com/office/drawing/2014/main" id="{8820E16A-821D-2AD1-C772-12B4A9B404A5}"/>
              </a:ext>
            </a:extLst>
          </p:cNvPr>
          <p:cNvSpPr>
            <a:spLocks noGrp="1"/>
          </p:cNvSpPr>
          <p:nvPr>
            <p:ph type="sldNum" sz="quarter" idx="12"/>
          </p:nvPr>
        </p:nvSpPr>
        <p:spPr/>
        <p:txBody>
          <a:bodyPr/>
          <a:lstStyle>
            <a:lvl1pPr>
              <a:defRPr/>
            </a:lvl1pPr>
          </a:lstStyle>
          <a:p>
            <a:pPr>
              <a:defRPr/>
            </a:pPr>
            <a:fld id="{8CA6DA30-6152-4957-B9C4-3AA0D72506A0}" type="slidenum">
              <a:rPr lang="en-US" altLang="en-US"/>
              <a:pPr>
                <a:defRPr/>
              </a:pPr>
              <a:t>‹#›</a:t>
            </a:fld>
            <a:endParaRPr lang="en-US" altLang="en-US"/>
          </a:p>
        </p:txBody>
      </p:sp>
    </p:spTree>
    <p:extLst>
      <p:ext uri="{BB962C8B-B14F-4D97-AF65-F5344CB8AC3E}">
        <p14:creationId xmlns:p14="http://schemas.microsoft.com/office/powerpoint/2010/main" val="101951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93DA85E0-92D3-C596-5FA8-B498424631E9}"/>
              </a:ext>
            </a:extLst>
          </p:cNvPr>
          <p:cNvSpPr>
            <a:spLocks noGrp="1"/>
          </p:cNvSpPr>
          <p:nvPr>
            <p:ph type="dt" sz="half" idx="10"/>
          </p:nvPr>
        </p:nvSpPr>
        <p:spPr/>
        <p:txBody>
          <a:bodyPr/>
          <a:lstStyle>
            <a:lvl1pPr>
              <a:defRPr/>
            </a:lvl1pPr>
          </a:lstStyle>
          <a:p>
            <a:pPr>
              <a:defRPr/>
            </a:pPr>
            <a:fld id="{77BF4EDA-5A14-4E31-B1B0-1CD5BE381388}" type="datetime1">
              <a:rPr lang="en-US"/>
              <a:pPr>
                <a:defRPr/>
              </a:pPr>
              <a:t>4/8/2026</a:t>
            </a:fld>
            <a:endParaRPr lang="en-US"/>
          </a:p>
        </p:txBody>
      </p:sp>
      <p:sp>
        <p:nvSpPr>
          <p:cNvPr id="6" name="Footer Placeholder 4">
            <a:extLst>
              <a:ext uri="{FF2B5EF4-FFF2-40B4-BE49-F238E27FC236}">
                <a16:creationId xmlns:a16="http://schemas.microsoft.com/office/drawing/2014/main" id="{5B4542AA-EC65-C5BB-3903-5A1314D530C6}"/>
              </a:ext>
            </a:extLst>
          </p:cNvPr>
          <p:cNvSpPr>
            <a:spLocks noGrp="1"/>
          </p:cNvSpPr>
          <p:nvPr>
            <p:ph type="ftr" sz="quarter" idx="11"/>
          </p:nvPr>
        </p:nvSpPr>
        <p:spPr/>
        <p:txBody>
          <a:bodyPr/>
          <a:lstStyle>
            <a:lvl1pPr>
              <a:defRPr/>
            </a:lvl1pPr>
          </a:lstStyle>
          <a:p>
            <a:pPr>
              <a:defRPr/>
            </a:pPr>
            <a:r>
              <a:rPr lang="en-US"/>
              <a:t>Free template from www.brainybetty.com</a:t>
            </a:r>
          </a:p>
        </p:txBody>
      </p:sp>
      <p:sp>
        <p:nvSpPr>
          <p:cNvPr id="7" name="Slide Number Placeholder 5">
            <a:extLst>
              <a:ext uri="{FF2B5EF4-FFF2-40B4-BE49-F238E27FC236}">
                <a16:creationId xmlns:a16="http://schemas.microsoft.com/office/drawing/2014/main" id="{5CEFF281-6E46-3C06-4DC7-7C3512ACC7A1}"/>
              </a:ext>
            </a:extLst>
          </p:cNvPr>
          <p:cNvSpPr>
            <a:spLocks noGrp="1"/>
          </p:cNvSpPr>
          <p:nvPr>
            <p:ph type="sldNum" sz="quarter" idx="12"/>
          </p:nvPr>
        </p:nvSpPr>
        <p:spPr/>
        <p:txBody>
          <a:bodyPr/>
          <a:lstStyle>
            <a:lvl1pPr>
              <a:defRPr/>
            </a:lvl1pPr>
          </a:lstStyle>
          <a:p>
            <a:pPr>
              <a:defRPr/>
            </a:pPr>
            <a:fld id="{922EE040-A464-4822-803E-06D84CFE5C56}" type="slidenum">
              <a:rPr lang="en-US" altLang="en-US"/>
              <a:pPr>
                <a:defRPr/>
              </a:pPr>
              <a:t>‹#›</a:t>
            </a:fld>
            <a:endParaRPr lang="en-US" altLang="en-US"/>
          </a:p>
        </p:txBody>
      </p:sp>
    </p:spTree>
    <p:extLst>
      <p:ext uri="{BB962C8B-B14F-4D97-AF65-F5344CB8AC3E}">
        <p14:creationId xmlns:p14="http://schemas.microsoft.com/office/powerpoint/2010/main" val="367747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E493733-D853-6788-B523-C591A7A82002}"/>
              </a:ext>
            </a:extLst>
          </p:cNvPr>
          <p:cNvSpPr>
            <a:spLocks noGrp="1"/>
          </p:cNvSpPr>
          <p:nvPr>
            <p:ph type="dt" sz="half" idx="10"/>
          </p:nvPr>
        </p:nvSpPr>
        <p:spPr/>
        <p:txBody>
          <a:bodyPr/>
          <a:lstStyle>
            <a:lvl1pPr>
              <a:defRPr/>
            </a:lvl1pPr>
          </a:lstStyle>
          <a:p>
            <a:pPr>
              <a:defRPr/>
            </a:pPr>
            <a:fld id="{0FCA4F52-202A-4C6B-AE94-85CE7A1B2873}" type="datetime1">
              <a:rPr lang="en-US"/>
              <a:pPr>
                <a:defRPr/>
              </a:pPr>
              <a:t>4/8/2026</a:t>
            </a:fld>
            <a:endParaRPr lang="en-US"/>
          </a:p>
        </p:txBody>
      </p:sp>
      <p:sp>
        <p:nvSpPr>
          <p:cNvPr id="6" name="Footer Placeholder 5">
            <a:extLst>
              <a:ext uri="{FF2B5EF4-FFF2-40B4-BE49-F238E27FC236}">
                <a16:creationId xmlns:a16="http://schemas.microsoft.com/office/drawing/2014/main" id="{F6640229-3C15-002F-2F45-267171ED02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0D045E8-A4BC-83CC-6A44-67B56F60DAFC}"/>
              </a:ext>
            </a:extLst>
          </p:cNvPr>
          <p:cNvSpPr>
            <a:spLocks noGrp="1"/>
          </p:cNvSpPr>
          <p:nvPr>
            <p:ph type="sldNum" sz="quarter" idx="12"/>
          </p:nvPr>
        </p:nvSpPr>
        <p:spPr/>
        <p:txBody>
          <a:bodyPr/>
          <a:lstStyle>
            <a:lvl1pPr>
              <a:defRPr/>
            </a:lvl1pPr>
          </a:lstStyle>
          <a:p>
            <a:pPr>
              <a:defRPr/>
            </a:pPr>
            <a:fld id="{42EF2CBA-8E56-4826-A065-CEE17CAFAC77}" type="slidenum">
              <a:rPr lang="en-US" altLang="en-US"/>
              <a:pPr>
                <a:defRPr/>
              </a:pPr>
              <a:t>‹#›</a:t>
            </a:fld>
            <a:endParaRPr lang="en-US" altLang="en-US"/>
          </a:p>
        </p:txBody>
      </p:sp>
    </p:spTree>
    <p:extLst>
      <p:ext uri="{BB962C8B-B14F-4D97-AF65-F5344CB8AC3E}">
        <p14:creationId xmlns:p14="http://schemas.microsoft.com/office/powerpoint/2010/main" val="133893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8F9FFB6-74D0-D6D9-B864-C0C467E09FB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A275C36-7F0F-2E94-0B58-DBD42B323DC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203BFA1-B3E2-8129-605C-B8A07865C29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52AEB5E-4C98-4603-8F15-00DCC5CDF00D}" type="datetime1">
              <a:rPr lang="en-US"/>
              <a:pPr>
                <a:defRPr/>
              </a:pPr>
              <a:t>4/8/2026</a:t>
            </a:fld>
            <a:endParaRPr lang="en-US"/>
          </a:p>
        </p:txBody>
      </p:sp>
      <p:sp>
        <p:nvSpPr>
          <p:cNvPr id="5" name="Footer Placeholder 4">
            <a:extLst>
              <a:ext uri="{FF2B5EF4-FFF2-40B4-BE49-F238E27FC236}">
                <a16:creationId xmlns:a16="http://schemas.microsoft.com/office/drawing/2014/main" id="{81E19C1B-6D0A-E492-95DC-7C56D71F1E5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Free template from www.brainybetty.com</a:t>
            </a:r>
          </a:p>
        </p:txBody>
      </p:sp>
      <p:sp>
        <p:nvSpPr>
          <p:cNvPr id="6" name="Slide Number Placeholder 5">
            <a:extLst>
              <a:ext uri="{FF2B5EF4-FFF2-40B4-BE49-F238E27FC236}">
                <a16:creationId xmlns:a16="http://schemas.microsoft.com/office/drawing/2014/main" id="{25402908-E26D-C11F-38E5-EEF9072E72D5}"/>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A48EF712-F6A3-4F80-A927-8EC344EF6A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31" r:id="rId9"/>
    <p:sldLayoutId id="2147484729" r:id="rId10"/>
    <p:sldLayoutId id="2147484730" r:id="rId11"/>
  </p:sldLayoutIdLst>
  <p:hf hdr="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wM9D2JCC1rc&amp;list=RDwM9D2JCC1rc&amp;start_radio=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ideo" Target="https://www.youtube.com/embed/ZTaouomv8EU?feature=oembe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youtu.be/1wYjrHv-Tx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ww.google.com/url?sa=i&amp;rct=j&amp;q=&amp;esrc=s&amp;frm=1&amp;source=images&amp;cd=&amp;cad=rja&amp;docid=nQbdk9vghNoerM&amp;tbnid=pHbBnpUTXG-tlM:&amp;ved=0CAUQjRw&amp;url=http://www.petticoatjunctionok.com/&amp;ei=ouWCUZusPNDH0AH654HwBg&amp;psig=AFQjCNHZtjt3fpq-6BA593a8mm_Y03Omew&amp;ust=136761931381583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youtu.be/W2tlkiqLWrQ"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youtu.be/a1urcOcL_A0" TargetMode="External"/><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video" Target="https://www.youtube.com/embed/a1urcOcL_A0?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AutoShape 7" descr="http://downloads.clipart.com/24980943.gif?t=1367499921&amp;h=36e9519382a9462597a2cd06b5f9547b&amp;u=renee2181">
            <a:extLst>
              <a:ext uri="{FF2B5EF4-FFF2-40B4-BE49-F238E27FC236}">
                <a16:creationId xmlns:a16="http://schemas.microsoft.com/office/drawing/2014/main" id="{8C6ECE68-670F-40AF-D794-BFE801973827}"/>
              </a:ext>
            </a:extLst>
          </p:cNvPr>
          <p:cNvSpPr>
            <a:spLocks noChangeAspect="1" noChangeArrowheads="1"/>
          </p:cNvSpPr>
          <p:nvPr/>
        </p:nvSpPr>
        <p:spPr bwMode="auto">
          <a:xfrm>
            <a:off x="76200" y="-182563"/>
            <a:ext cx="5314950" cy="378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solidFill>
                <a:schemeClr val="bg1"/>
              </a:solidFill>
            </a:endParaRPr>
          </a:p>
        </p:txBody>
      </p:sp>
      <p:sp>
        <p:nvSpPr>
          <p:cNvPr id="4099" name="Title 1">
            <a:extLst>
              <a:ext uri="{FF2B5EF4-FFF2-40B4-BE49-F238E27FC236}">
                <a16:creationId xmlns:a16="http://schemas.microsoft.com/office/drawing/2014/main" id="{7183F59F-AA60-5C0A-3AED-3CBD3CE210DC}"/>
              </a:ext>
            </a:extLst>
          </p:cNvPr>
          <p:cNvSpPr>
            <a:spLocks noGrp="1"/>
          </p:cNvSpPr>
          <p:nvPr>
            <p:ph type="ctrTitle"/>
          </p:nvPr>
        </p:nvSpPr>
        <p:spPr>
          <a:xfrm>
            <a:off x="323850" y="9525"/>
            <a:ext cx="8820150" cy="1277938"/>
          </a:xfrm>
        </p:spPr>
        <p:txBody>
          <a:bodyPr/>
          <a:lstStyle/>
          <a:p>
            <a:pPr eaLnBrk="1" hangingPunct="1"/>
            <a:r>
              <a:rPr lang="en-US" altLang="en-US" sz="6000" b="1">
                <a:solidFill>
                  <a:srgbClr val="FFFF00"/>
                </a:solidFill>
              </a:rPr>
              <a:t>History of Illinois</a:t>
            </a:r>
          </a:p>
        </p:txBody>
      </p:sp>
      <p:pic>
        <p:nvPicPr>
          <p:cNvPr id="4100" name="Picture 8" descr="Illinois Flag - click to see all state flags">
            <a:extLst>
              <a:ext uri="{FF2B5EF4-FFF2-40B4-BE49-F238E27FC236}">
                <a16:creationId xmlns:a16="http://schemas.microsoft.com/office/drawing/2014/main" id="{D5810725-4F6B-C6AC-F727-832B8385C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86000"/>
            <a:ext cx="61769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3B63268-23B2-B98F-1653-0838AC700236}"/>
              </a:ext>
            </a:extLst>
          </p:cNvPr>
          <p:cNvSpPr>
            <a:spLocks noGrp="1"/>
          </p:cNvSpPr>
          <p:nvPr>
            <p:ph type="title"/>
          </p:nvPr>
        </p:nvSpPr>
        <p:spPr>
          <a:xfrm>
            <a:off x="568325" y="241300"/>
            <a:ext cx="4419600" cy="820738"/>
          </a:xfrm>
        </p:spPr>
        <p:txBody>
          <a:bodyPr/>
          <a:lstStyle/>
          <a:p>
            <a:pPr eaLnBrk="1" hangingPunct="1"/>
            <a:r>
              <a:rPr lang="en-US" altLang="en-US" b="1"/>
              <a:t>Early Settlers in Illinois</a:t>
            </a:r>
          </a:p>
        </p:txBody>
      </p:sp>
      <p:sp>
        <p:nvSpPr>
          <p:cNvPr id="10" name="TextBox 9">
            <a:extLst>
              <a:ext uri="{FF2B5EF4-FFF2-40B4-BE49-F238E27FC236}">
                <a16:creationId xmlns:a16="http://schemas.microsoft.com/office/drawing/2014/main" id="{BDDA33A0-BB99-041B-E547-D92FB0D9EBA0}"/>
              </a:ext>
            </a:extLst>
          </p:cNvPr>
          <p:cNvSpPr txBox="1">
            <a:spLocks noChangeArrowheads="1"/>
          </p:cNvSpPr>
          <p:nvPr/>
        </p:nvSpPr>
        <p:spPr bwMode="auto">
          <a:xfrm>
            <a:off x="457200" y="1106488"/>
            <a:ext cx="5486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In 1680, Robert Cavalier Sieur de LaSalle and Henri de Tonti constructed Fort Crevecoeur on the east bank of the Illinois River near present day Peoria.</a:t>
            </a:r>
          </a:p>
        </p:txBody>
      </p:sp>
      <p:pic>
        <p:nvPicPr>
          <p:cNvPr id="54274" name="Picture 2" descr="lasalle and tonti at the long portage by edgar spier cameron">
            <a:extLst>
              <a:ext uri="{FF2B5EF4-FFF2-40B4-BE49-F238E27FC236}">
                <a16:creationId xmlns:a16="http://schemas.microsoft.com/office/drawing/2014/main" id="{EF689032-7A82-CECC-7486-B4DBAD2B8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263" y="241300"/>
            <a:ext cx="3224212"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2B004147-FD6F-84EE-C55B-890FF5FE3C7E}"/>
              </a:ext>
            </a:extLst>
          </p:cNvPr>
          <p:cNvSpPr txBox="1">
            <a:spLocks noChangeArrowheads="1"/>
          </p:cNvSpPr>
          <p:nvPr/>
        </p:nvSpPr>
        <p:spPr bwMode="auto">
          <a:xfrm>
            <a:off x="4638675" y="2703513"/>
            <a:ext cx="44958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Henri de Tonti and Francois Daupin de LaForest built Fort St. Louis II (frequently called Fort Pimiteoui) believed to have been located at the foot of Mary and Adams Streets. A village grew up around the fort.  This first European settlement in Illinois had trading posts, a blacksmith shop, a chapel, a winepress, and a windmill.</a:t>
            </a:r>
          </a:p>
        </p:txBody>
      </p:sp>
      <p:pic>
        <p:nvPicPr>
          <p:cNvPr id="54277" name="Picture 5" descr="File:Fort Pimiteoui.jpg">
            <a:extLst>
              <a:ext uri="{FF2B5EF4-FFF2-40B4-BE49-F238E27FC236}">
                <a16:creationId xmlns:a16="http://schemas.microsoft.com/office/drawing/2014/main" id="{1E489346-1B95-6C59-807A-5235BF612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3276600"/>
            <a:ext cx="4452938"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F284D82-C5BB-39BE-9873-2FB724F0BDF4}"/>
              </a:ext>
            </a:extLst>
          </p:cNvPr>
          <p:cNvSpPr txBox="1">
            <a:spLocks noChangeArrowheads="1"/>
          </p:cNvSpPr>
          <p:nvPr/>
        </p:nvSpPr>
        <p:spPr bwMode="auto">
          <a:xfrm>
            <a:off x="190500" y="3276600"/>
            <a:ext cx="44481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With British victory in the French &amp; Indian War in 1763, France relinquished the Illinois Territory to Great Britain.  In 1778 George Rogers Clark captured the Illinois Region for Virginia, and in 1784 Virginia ceded the Territory to the United States.</a:t>
            </a:r>
            <a:br>
              <a:rPr lang="en-US" altLang="en-US"/>
            </a:b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0"/>
                            </p:stCondLst>
                            <p:childTnLst>
                              <p:par>
                                <p:cTn id="8" presetID="6" presetClass="entr" presetSubtype="16" fill="hold" nodeType="afterEffect">
                                  <p:stCondLst>
                                    <p:cond delay="0"/>
                                  </p:stCondLst>
                                  <p:childTnLst>
                                    <p:set>
                                      <p:cBhvr>
                                        <p:cTn id="9" dur="1" fill="hold">
                                          <p:stCondLst>
                                            <p:cond delay="0"/>
                                          </p:stCondLst>
                                        </p:cTn>
                                        <p:tgtEl>
                                          <p:spTgt spid="54274"/>
                                        </p:tgtEl>
                                        <p:attrNameLst>
                                          <p:attrName>style.visibility</p:attrName>
                                        </p:attrNameLst>
                                      </p:cBhvr>
                                      <p:to>
                                        <p:strVal val="visible"/>
                                      </p:to>
                                    </p:set>
                                    <p:animEffect transition="in" filter="circle(in)">
                                      <p:cBhvr>
                                        <p:cTn id="10" dur="2000"/>
                                        <p:tgtEl>
                                          <p:spTgt spid="542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nodeType="afterGroup">
                            <p:stCondLst>
                              <p:cond delay="0"/>
                            </p:stCondLst>
                            <p:childTnLst>
                              <p:par>
                                <p:cTn id="16" presetID="10" presetClass="entr" presetSubtype="0" fill="hold" nodeType="afterEffect">
                                  <p:stCondLst>
                                    <p:cond delay="0"/>
                                  </p:stCondLst>
                                  <p:childTnLst>
                                    <p:set>
                                      <p:cBhvr>
                                        <p:cTn id="17" dur="1" fill="hold">
                                          <p:stCondLst>
                                            <p:cond delay="0"/>
                                          </p:stCondLst>
                                        </p:cTn>
                                        <p:tgtEl>
                                          <p:spTgt spid="54277"/>
                                        </p:tgtEl>
                                        <p:attrNameLst>
                                          <p:attrName>style.visibility</p:attrName>
                                        </p:attrNameLst>
                                      </p:cBhvr>
                                      <p:to>
                                        <p:strVal val="visible"/>
                                      </p:to>
                                    </p:set>
                                    <p:animEffect transition="in" filter="fade">
                                      <p:cBhvr>
                                        <p:cTn id="18" dur="500"/>
                                        <p:tgtEl>
                                          <p:spTgt spid="54277"/>
                                        </p:tgtEl>
                                      </p:cBhvr>
                                    </p:animEffect>
                                  </p:childTnLst>
                                  <p:subTnLst>
                                    <p:set>
                                      <p:cBhvr override="childStyle">
                                        <p:cTn dur="1" fill="hold" display="0" masterRel="nextClick" afterEffect="1"/>
                                        <p:tgtEl>
                                          <p:spTgt spid="54277"/>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A1504D2A-68FF-8531-CFE5-3342A68402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6C17C54-499B-4674-BBC5-70D9874F2402}" type="slidenum">
              <a:rPr lang="en-US" altLang="en-US" sz="1400" smtClean="0">
                <a:solidFill>
                  <a:srgbClr val="F8F8F8"/>
                </a:solidFill>
                <a:latin typeface="Monotype Corsiva" panose="03010101010201010101" pitchFamily="66" charset="0"/>
              </a:rPr>
              <a:pPr/>
              <a:t>11</a:t>
            </a:fld>
            <a:endParaRPr lang="en-US" altLang="en-US" sz="1400">
              <a:solidFill>
                <a:srgbClr val="F8F8F8"/>
              </a:solidFill>
              <a:latin typeface="Monotype Corsiva" panose="03010101010201010101" pitchFamily="66" charset="0"/>
            </a:endParaRPr>
          </a:p>
        </p:txBody>
      </p:sp>
      <p:sp>
        <p:nvSpPr>
          <p:cNvPr id="17411" name="TextBox 1">
            <a:extLst>
              <a:ext uri="{FF2B5EF4-FFF2-40B4-BE49-F238E27FC236}">
                <a16:creationId xmlns:a16="http://schemas.microsoft.com/office/drawing/2014/main" id="{6BB79A23-69E2-B025-99A0-03E36120758F}"/>
              </a:ext>
            </a:extLst>
          </p:cNvPr>
          <p:cNvSpPr txBox="1">
            <a:spLocks noChangeArrowheads="1"/>
          </p:cNvSpPr>
          <p:nvPr/>
        </p:nvSpPr>
        <p:spPr bwMode="auto">
          <a:xfrm>
            <a:off x="939800" y="5686425"/>
            <a:ext cx="69548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a:t>Click the postcard to hear the state song, </a:t>
            </a:r>
            <a:r>
              <a:rPr lang="en-US" altLang="en-US" i="1"/>
              <a:t>Illinois,</a:t>
            </a:r>
            <a:r>
              <a:rPr lang="en-US" altLang="en-US"/>
              <a:t> and see images of the University of Illinois</a:t>
            </a:r>
          </a:p>
        </p:txBody>
      </p:sp>
      <p:pic>
        <p:nvPicPr>
          <p:cNvPr id="17412" name="Picture 5" descr="https://c2.staticflickr.com/4/3549/3373117817_4deb2ce2a8.jpg">
            <a:hlinkClick r:id="rId3"/>
            <a:extLst>
              <a:ext uri="{FF2B5EF4-FFF2-40B4-BE49-F238E27FC236}">
                <a16:creationId xmlns:a16="http://schemas.microsoft.com/office/drawing/2014/main" id="{A9812943-81DF-F6C4-C167-DCC8FD2EE1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457200"/>
            <a:ext cx="77724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C231B23-50A4-D10B-BCA6-717D43973369}"/>
              </a:ext>
            </a:extLst>
          </p:cNvPr>
          <p:cNvSpPr>
            <a:spLocks noGrp="1"/>
          </p:cNvSpPr>
          <p:nvPr>
            <p:ph type="title"/>
          </p:nvPr>
        </p:nvSpPr>
        <p:spPr/>
        <p:txBody>
          <a:bodyPr/>
          <a:lstStyle/>
          <a:p>
            <a:pPr eaLnBrk="1" hangingPunct="1"/>
            <a:r>
              <a:rPr lang="en-US" altLang="en-US" b="1"/>
              <a:t>Our State Flag</a:t>
            </a:r>
          </a:p>
        </p:txBody>
      </p:sp>
      <p:sp>
        <p:nvSpPr>
          <p:cNvPr id="19459" name="Slide Number Placeholder 5">
            <a:extLst>
              <a:ext uri="{FF2B5EF4-FFF2-40B4-BE49-F238E27FC236}">
                <a16:creationId xmlns:a16="http://schemas.microsoft.com/office/drawing/2014/main" id="{15B03004-F410-8BD4-AA66-B6702656CE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13AD232-9A11-4606-9A77-293BD731FB4C}" type="slidenum">
              <a:rPr lang="en-US" altLang="en-US" sz="1400" b="1" smtClean="0">
                <a:solidFill>
                  <a:srgbClr val="F8F8F8"/>
                </a:solidFill>
                <a:latin typeface="Monotype Corsiva" panose="03010101010201010101" pitchFamily="66" charset="0"/>
              </a:rPr>
              <a:pPr/>
              <a:t>12</a:t>
            </a:fld>
            <a:endParaRPr lang="en-US" altLang="en-US" sz="1400" b="1">
              <a:solidFill>
                <a:srgbClr val="F8F8F8"/>
              </a:solidFill>
              <a:latin typeface="Monotype Corsiva" panose="03010101010201010101" pitchFamily="66" charset="0"/>
            </a:endParaRPr>
          </a:p>
        </p:txBody>
      </p:sp>
      <p:grpSp>
        <p:nvGrpSpPr>
          <p:cNvPr id="2" name="Group 1">
            <a:extLst>
              <a:ext uri="{FF2B5EF4-FFF2-40B4-BE49-F238E27FC236}">
                <a16:creationId xmlns:a16="http://schemas.microsoft.com/office/drawing/2014/main" id="{C99B114F-0510-C6C0-A614-B49699B4FB7B}"/>
              </a:ext>
            </a:extLst>
          </p:cNvPr>
          <p:cNvGrpSpPr>
            <a:grpSpLocks/>
          </p:cNvGrpSpPr>
          <p:nvPr/>
        </p:nvGrpSpPr>
        <p:grpSpPr bwMode="auto">
          <a:xfrm>
            <a:off x="542925" y="1319213"/>
            <a:ext cx="8058150" cy="4613275"/>
            <a:chOff x="542925" y="1319277"/>
            <a:chExt cx="8058150" cy="4613406"/>
          </a:xfrm>
        </p:grpSpPr>
        <p:sp>
          <p:nvSpPr>
            <p:cNvPr id="19467" name="TextBox 2">
              <a:extLst>
                <a:ext uri="{FF2B5EF4-FFF2-40B4-BE49-F238E27FC236}">
                  <a16:creationId xmlns:a16="http://schemas.microsoft.com/office/drawing/2014/main" id="{09E7AA94-6F66-0A9D-4F9E-F557BBC989CF}"/>
                </a:ext>
              </a:extLst>
            </p:cNvPr>
            <p:cNvSpPr txBox="1">
              <a:spLocks noChangeArrowheads="1"/>
            </p:cNvSpPr>
            <p:nvPr/>
          </p:nvSpPr>
          <p:spPr bwMode="auto">
            <a:xfrm>
              <a:off x="542925" y="1319277"/>
              <a:ext cx="80581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The Illinois state flag has an interesting history.  The original flag was adopted in 1915.  The Illinois Daughters of the American Revolution sponsored a contest and this was the design that won: </a:t>
              </a:r>
            </a:p>
          </p:txBody>
        </p:sp>
        <p:pic>
          <p:nvPicPr>
            <p:cNvPr id="19468" name="Picture 2" descr="Prototype Illinois State Flag">
              <a:extLst>
                <a:ext uri="{FF2B5EF4-FFF2-40B4-BE49-F238E27FC236}">
                  <a16:creationId xmlns:a16="http://schemas.microsoft.com/office/drawing/2014/main" id="{F0451B38-6637-D1D0-DA4C-95868B9C8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62" y="3066800"/>
              <a:ext cx="3006538" cy="286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a:extLst>
              <a:ext uri="{FF2B5EF4-FFF2-40B4-BE49-F238E27FC236}">
                <a16:creationId xmlns:a16="http://schemas.microsoft.com/office/drawing/2014/main" id="{AB2BDA94-5B6F-3D69-E9B9-DF8F29004EBE}"/>
              </a:ext>
            </a:extLst>
          </p:cNvPr>
          <p:cNvGrpSpPr>
            <a:grpSpLocks/>
          </p:cNvGrpSpPr>
          <p:nvPr/>
        </p:nvGrpSpPr>
        <p:grpSpPr bwMode="auto">
          <a:xfrm>
            <a:off x="198438" y="1319213"/>
            <a:ext cx="8462962" cy="5262562"/>
            <a:chOff x="197988" y="1319213"/>
            <a:chExt cx="8463879" cy="5262979"/>
          </a:xfrm>
        </p:grpSpPr>
        <p:pic>
          <p:nvPicPr>
            <p:cNvPr id="19465" name="Picture 8" descr="Illinois Flag - click to see all state flags">
              <a:extLst>
                <a:ext uri="{FF2B5EF4-FFF2-40B4-BE49-F238E27FC236}">
                  <a16:creationId xmlns:a16="http://schemas.microsoft.com/office/drawing/2014/main" id="{74D44D11-A3E5-742B-28F8-D4C69A87CD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8" y="1407972"/>
              <a:ext cx="4178750" cy="247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Box 3">
              <a:extLst>
                <a:ext uri="{FF2B5EF4-FFF2-40B4-BE49-F238E27FC236}">
                  <a16:creationId xmlns:a16="http://schemas.microsoft.com/office/drawing/2014/main" id="{17B4CB1E-AE52-2DC5-AAC7-47D841BDDD19}"/>
                </a:ext>
              </a:extLst>
            </p:cNvPr>
            <p:cNvSpPr txBox="1">
              <a:spLocks noChangeArrowheads="1"/>
            </p:cNvSpPr>
            <p:nvPr/>
          </p:nvSpPr>
          <p:spPr bwMode="auto">
            <a:xfrm>
              <a:off x="4394667" y="1319213"/>
              <a:ext cx="4267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Over fifty years later, Chief Petty Officer Bruce McDaniel of Waverly, wanted something added to the flag. The Illinois flag was one of many state flags that were hung on the walls of his mess hall. However, nobody knew which flag it was. So McDaniel requested that the flag carry the state’s name. This was approved on September 17, 1969. This authorized a new flag to carry the word “Illinois”.</a:t>
              </a:r>
            </a:p>
            <a:p>
              <a:endParaRPr lang="en-US" altLang="en-US"/>
            </a:p>
          </p:txBody>
        </p:sp>
      </p:grpSp>
      <p:grpSp>
        <p:nvGrpSpPr>
          <p:cNvPr id="7" name="Group 6">
            <a:extLst>
              <a:ext uri="{FF2B5EF4-FFF2-40B4-BE49-F238E27FC236}">
                <a16:creationId xmlns:a16="http://schemas.microsoft.com/office/drawing/2014/main" id="{B77E9A16-70B3-2CA5-C2F4-D7CC953FB30C}"/>
              </a:ext>
            </a:extLst>
          </p:cNvPr>
          <p:cNvGrpSpPr>
            <a:grpSpLocks/>
          </p:cNvGrpSpPr>
          <p:nvPr/>
        </p:nvGrpSpPr>
        <p:grpSpPr bwMode="auto">
          <a:xfrm>
            <a:off x="679450" y="69850"/>
            <a:ext cx="8464550" cy="7035800"/>
            <a:chOff x="680121" y="70087"/>
            <a:chExt cx="8463879" cy="7036339"/>
          </a:xfrm>
        </p:grpSpPr>
        <p:sp>
          <p:nvSpPr>
            <p:cNvPr id="19463" name="TextBox 5">
              <a:extLst>
                <a:ext uri="{FF2B5EF4-FFF2-40B4-BE49-F238E27FC236}">
                  <a16:creationId xmlns:a16="http://schemas.microsoft.com/office/drawing/2014/main" id="{A901FF26-E471-AD38-9D29-E75730E77E45}"/>
                </a:ext>
              </a:extLst>
            </p:cNvPr>
            <p:cNvSpPr txBox="1">
              <a:spLocks noChangeArrowheads="1"/>
            </p:cNvSpPr>
            <p:nvPr/>
          </p:nvSpPr>
          <p:spPr bwMode="auto">
            <a:xfrm>
              <a:off x="680121" y="4059438"/>
              <a:ext cx="846387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The Bald Eagle represents the United States and holds a red streamer in its beak. On it is written the state motto, "State sovereignty, national union.” In the Bald Eagle's talons is a shield with thirteen bars and thirteen stars representing the original thirteen colonies. The date Illinois was admitted to the Union and the date of the State seal are printed on the boulder. The ground around the boulder symbolizes the rich soil of this Prairie State.</a:t>
              </a:r>
            </a:p>
            <a:p>
              <a:endParaRPr lang="en-US" altLang="en-US"/>
            </a:p>
          </p:txBody>
        </p:sp>
        <p:pic>
          <p:nvPicPr>
            <p:cNvPr id="13" name="Picture 8" descr="Illinois Flag - click to see all state flags">
              <a:extLst>
                <a:ext uri="{FF2B5EF4-FFF2-40B4-BE49-F238E27FC236}">
                  <a16:creationId xmlns:a16="http://schemas.microsoft.com/office/drawing/2014/main" id="{CB66962A-1633-1252-A925-E176F151C9D8}"/>
                </a:ext>
              </a:extLst>
            </p:cNvPr>
            <p:cNvPicPr>
              <a:picLocks noChangeAspect="1" noChangeArrowheads="1"/>
            </p:cNvPicPr>
            <p:nvPr/>
          </p:nvPicPr>
          <p:blipFill rotWithShape="1">
            <a:blip r:embed="rId4"/>
            <a:srcRect l="16412" t="-397" r="19765" b="397"/>
            <a:stretch/>
          </p:blipFill>
          <p:spPr bwMode="auto">
            <a:xfrm>
              <a:off x="3229435" y="70087"/>
              <a:ext cx="3886200" cy="3604400"/>
            </a:xfrm>
            <a:prstGeom prst="flowChartConnector">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a:extLst>
              <a:ext uri="{FF2B5EF4-FFF2-40B4-BE49-F238E27FC236}">
                <a16:creationId xmlns:a16="http://schemas.microsoft.com/office/drawing/2014/main" id="{3F164F68-2578-0A1A-D1C2-4D13E48FDA68}"/>
              </a:ext>
            </a:extLst>
          </p:cNvPr>
          <p:cNvSpPr txBox="1">
            <a:spLocks noChangeArrowheads="1"/>
          </p:cNvSpPr>
          <p:nvPr/>
        </p:nvSpPr>
        <p:spPr bwMode="auto">
          <a:xfrm>
            <a:off x="1295400" y="174625"/>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t>Illinois during the Revolutionary War</a:t>
            </a:r>
          </a:p>
        </p:txBody>
      </p:sp>
      <p:sp>
        <p:nvSpPr>
          <p:cNvPr id="9" name="TextBox 8">
            <a:extLst>
              <a:ext uri="{FF2B5EF4-FFF2-40B4-BE49-F238E27FC236}">
                <a16:creationId xmlns:a16="http://schemas.microsoft.com/office/drawing/2014/main" id="{AB1FD986-7187-7830-58FB-DC5432AC8D99}"/>
              </a:ext>
            </a:extLst>
          </p:cNvPr>
          <p:cNvSpPr txBox="1">
            <a:spLocks noChangeArrowheads="1"/>
          </p:cNvSpPr>
          <p:nvPr/>
        </p:nvSpPr>
        <p:spPr bwMode="auto">
          <a:xfrm>
            <a:off x="457200" y="1143000"/>
            <a:ext cx="5943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During the Illinois campaign from 1775-1783, a small force of militiamen led by George Rogers Clark seized control of several British posts in the Illinois country. The campaign is the best-known action of the western theater of the war. It is the reason for Clark's reputation as an early American military hero.</a:t>
            </a:r>
          </a:p>
          <a:p>
            <a:endParaRPr lang="en-US" altLang="en-US"/>
          </a:p>
        </p:txBody>
      </p:sp>
      <p:sp>
        <p:nvSpPr>
          <p:cNvPr id="10" name="TextBox 9">
            <a:extLst>
              <a:ext uri="{FF2B5EF4-FFF2-40B4-BE49-F238E27FC236}">
                <a16:creationId xmlns:a16="http://schemas.microsoft.com/office/drawing/2014/main" id="{D436FF3E-E40D-F017-1670-FE5B42246FEA}"/>
              </a:ext>
            </a:extLst>
          </p:cNvPr>
          <p:cNvSpPr txBox="1">
            <a:spLocks noChangeArrowheads="1"/>
          </p:cNvSpPr>
          <p:nvPr/>
        </p:nvSpPr>
        <p:spPr bwMode="auto">
          <a:xfrm>
            <a:off x="457200" y="3987800"/>
            <a:ext cx="8077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The importance of the Illinois campaign has been the subject of much debate. The British ceded the entire Northwest Territory to the United States in the 1783 Treaty of Paris. However, some historians have credited Clark with nearly doubling the size of the original Thirteen Colonies by seizing control of the Illinois country during the war. </a:t>
            </a:r>
          </a:p>
          <a:p>
            <a:endParaRPr lang="en-US" altLang="en-US"/>
          </a:p>
        </p:txBody>
      </p:sp>
      <p:pic>
        <p:nvPicPr>
          <p:cNvPr id="21509" name="Picture 2" descr="http://upload.wikimedia.org/wikipedia/commons/9/9b/George_Rogers_Clark.jpg">
            <a:extLst>
              <a:ext uri="{FF2B5EF4-FFF2-40B4-BE49-F238E27FC236}">
                <a16:creationId xmlns:a16="http://schemas.microsoft.com/office/drawing/2014/main" id="{3737F6D0-83AC-D014-6D9C-D998289B6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957263"/>
            <a:ext cx="18288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6">
            <a:extLst>
              <a:ext uri="{FF2B5EF4-FFF2-40B4-BE49-F238E27FC236}">
                <a16:creationId xmlns:a16="http://schemas.microsoft.com/office/drawing/2014/main" id="{9BF28BD7-21BE-FEF8-9738-75A8E1A57B75}"/>
              </a:ext>
            </a:extLst>
          </p:cNvPr>
          <p:cNvSpPr txBox="1">
            <a:spLocks noChangeArrowheads="1"/>
          </p:cNvSpPr>
          <p:nvPr/>
        </p:nvSpPr>
        <p:spPr bwMode="auto">
          <a:xfrm>
            <a:off x="3581400" y="2286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t>Statehood</a:t>
            </a:r>
          </a:p>
        </p:txBody>
      </p:sp>
      <p:sp>
        <p:nvSpPr>
          <p:cNvPr id="2" name="Rectangle 1">
            <a:extLst>
              <a:ext uri="{FF2B5EF4-FFF2-40B4-BE49-F238E27FC236}">
                <a16:creationId xmlns:a16="http://schemas.microsoft.com/office/drawing/2014/main" id="{E10C529D-EAAB-09CC-C512-7EFBC791D3A1}"/>
              </a:ext>
            </a:extLst>
          </p:cNvPr>
          <p:cNvSpPr>
            <a:spLocks noChangeArrowheads="1"/>
          </p:cNvSpPr>
          <p:nvPr/>
        </p:nvSpPr>
        <p:spPr bwMode="auto">
          <a:xfrm>
            <a:off x="293688" y="812800"/>
            <a:ext cx="54213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buFont typeface="Arial" panose="020B0604020202020204" pitchFamily="34" charset="0"/>
              <a:buChar char="•"/>
            </a:pPr>
            <a:r>
              <a:rPr lang="en-US" altLang="en-US"/>
              <a:t>As Illinois grew, it became more important to the United States. In 1809, the Illinois Territory was created with its own governor and capital city in Kaskaskia. </a:t>
            </a:r>
          </a:p>
          <a:p>
            <a:pPr>
              <a:buFont typeface="Arial" panose="020B0604020202020204" pitchFamily="34" charset="0"/>
              <a:buChar char="•"/>
            </a:pPr>
            <a:r>
              <a:rPr lang="en-US" altLang="en-US"/>
              <a:t>In 1811 the first coal mine opened</a:t>
            </a:r>
          </a:p>
          <a:p>
            <a:pPr>
              <a:buFont typeface="Arial" panose="020B0604020202020204" pitchFamily="34" charset="0"/>
              <a:buChar char="•"/>
            </a:pPr>
            <a:r>
              <a:rPr lang="en-US" altLang="en-US"/>
              <a:t>In 1813 land offices opened in Kaskaskia and Shawneetown.</a:t>
            </a:r>
          </a:p>
          <a:p>
            <a:pPr>
              <a:buFont typeface="Arial" panose="020B0604020202020204" pitchFamily="34" charset="0"/>
              <a:buChar char="•"/>
            </a:pPr>
            <a:r>
              <a:rPr lang="en-US" altLang="en-US"/>
              <a:t>In 1814 Matthew Duncan started the Illinois Herald, the first newspaper in Illinois. </a:t>
            </a:r>
          </a:p>
          <a:p>
            <a:pPr>
              <a:buFont typeface="Arial" panose="020B0604020202020204" pitchFamily="34" charset="0"/>
              <a:buChar char="•"/>
            </a:pPr>
            <a:r>
              <a:rPr lang="en-US" altLang="en-US"/>
              <a:t>By 1818, almost 35,000 people lived in the Illinois Territory. Many Illinoisans at this time earned their living by trapping animals and selling the fur.</a:t>
            </a:r>
          </a:p>
        </p:txBody>
      </p:sp>
      <p:pic>
        <p:nvPicPr>
          <p:cNvPr id="23556" name="Picture 2" descr="http://upload.wikimedia.org/wikipedia/commons/4/4a/Illinois_1718.jpg">
            <a:extLst>
              <a:ext uri="{FF2B5EF4-FFF2-40B4-BE49-F238E27FC236}">
                <a16:creationId xmlns:a16="http://schemas.microsoft.com/office/drawing/2014/main" id="{5518B8D1-6166-1E0C-E01E-BC2434007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913" y="700088"/>
            <a:ext cx="30988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6">
            <a:extLst>
              <a:ext uri="{FF2B5EF4-FFF2-40B4-BE49-F238E27FC236}">
                <a16:creationId xmlns:a16="http://schemas.microsoft.com/office/drawing/2014/main" id="{2C1421D1-08B5-3BF3-B3BA-1CB17C81EA21}"/>
              </a:ext>
            </a:extLst>
          </p:cNvPr>
          <p:cNvSpPr txBox="1">
            <a:spLocks noChangeArrowheads="1"/>
          </p:cNvSpPr>
          <p:nvPr/>
        </p:nvSpPr>
        <p:spPr bwMode="auto">
          <a:xfrm>
            <a:off x="3581400" y="2286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t>Statehood</a:t>
            </a:r>
          </a:p>
        </p:txBody>
      </p:sp>
      <p:sp>
        <p:nvSpPr>
          <p:cNvPr id="2" name="Rectangle 1">
            <a:extLst>
              <a:ext uri="{FF2B5EF4-FFF2-40B4-BE49-F238E27FC236}">
                <a16:creationId xmlns:a16="http://schemas.microsoft.com/office/drawing/2014/main" id="{C840AE12-784C-DF6A-AFF7-B60000CB948F}"/>
              </a:ext>
            </a:extLst>
          </p:cNvPr>
          <p:cNvSpPr>
            <a:spLocks noChangeArrowheads="1"/>
          </p:cNvSpPr>
          <p:nvPr/>
        </p:nvSpPr>
        <p:spPr bwMode="auto">
          <a:xfrm>
            <a:off x="293688" y="812800"/>
            <a:ext cx="83454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buFont typeface="Arial" panose="020B0604020202020204" pitchFamily="34" charset="0"/>
              <a:buChar char="•"/>
            </a:pPr>
            <a:r>
              <a:rPr lang="en-US" altLang="en-US"/>
              <a:t>In April 1818 Congress passed a law called the Illinois Enabling Act.  This law allowed the Illinois Territory to prepare for statehood.</a:t>
            </a:r>
          </a:p>
          <a:p>
            <a:pPr>
              <a:buFont typeface="Arial" panose="020B0604020202020204" pitchFamily="34" charset="0"/>
              <a:buChar char="•"/>
            </a:pPr>
            <a:r>
              <a:rPr lang="en-US" altLang="en-US"/>
              <a:t>In July 1818 voters chose 32 delegates to create the first Illinois State Constitution.</a:t>
            </a:r>
          </a:p>
          <a:p>
            <a:pPr>
              <a:buFont typeface="Arial" panose="020B0604020202020204" pitchFamily="34" charset="0"/>
              <a:buChar char="•"/>
            </a:pPr>
            <a:r>
              <a:rPr lang="en-US" altLang="en-US"/>
              <a:t>On December 3,1818 President James Monroe signed the law that Made Illinois the twenty-first state of the United States</a:t>
            </a:r>
          </a:p>
        </p:txBody>
      </p:sp>
      <p:pic>
        <p:nvPicPr>
          <p:cNvPr id="33796" name="Picture 4" descr="https://encrypted-tbn0.gstatic.com/images?q=tbn:ANd9GcTwyGErRUEGLnuRnSQcL7AVnW6MwmXCTLvb3G6T_Jxp8D6y_-7sGVxdpNQ">
            <a:extLst>
              <a:ext uri="{FF2B5EF4-FFF2-40B4-BE49-F238E27FC236}">
                <a16:creationId xmlns:a16="http://schemas.microsoft.com/office/drawing/2014/main" id="{810151DD-B5EF-C03D-CF41-1485875B5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876800"/>
            <a:ext cx="30765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http://www.usflag.org/history/images/20star.gif">
            <a:extLst>
              <a:ext uri="{FF2B5EF4-FFF2-40B4-BE49-F238E27FC236}">
                <a16:creationId xmlns:a16="http://schemas.microsoft.com/office/drawing/2014/main" id="{07237A0D-0038-0AEE-F512-9893F02C4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876800"/>
            <a:ext cx="30765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a:extLst>
              <a:ext uri="{FF2B5EF4-FFF2-40B4-BE49-F238E27FC236}">
                <a16:creationId xmlns:a16="http://schemas.microsoft.com/office/drawing/2014/main" id="{BCDF35B1-856B-4A1C-315E-540EC7689985}"/>
              </a:ext>
            </a:extLst>
          </p:cNvPr>
          <p:cNvSpPr/>
          <p:nvPr/>
        </p:nvSpPr>
        <p:spPr>
          <a:xfrm>
            <a:off x="3810000" y="5410200"/>
            <a:ext cx="1524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33802"/>
                                        </p:tgtEl>
                                        <p:attrNameLst>
                                          <p:attrName>style.visibility</p:attrName>
                                        </p:attrNameLst>
                                      </p:cBhvr>
                                      <p:to>
                                        <p:strVal val="visible"/>
                                      </p:to>
                                    </p:set>
                                    <p:animEffect transition="in" filter="wheel(1)">
                                      <p:cBhvr>
                                        <p:cTn id="28" dur="2000"/>
                                        <p:tgtEl>
                                          <p:spTgt spid="33802"/>
                                        </p:tgtEl>
                                      </p:cBhvr>
                                    </p:animEffect>
                                  </p:childTnLst>
                                </p:cTn>
                              </p:par>
                            </p:childTnLst>
                          </p:cTn>
                        </p:par>
                        <p:par>
                          <p:cTn id="29" fill="hold" nodeType="afterGroup">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par>
                          <p:cTn id="32" fill="hold" nodeType="afterGroup">
                            <p:stCondLst>
                              <p:cond delay="2000"/>
                            </p:stCondLst>
                            <p:childTnLst>
                              <p:par>
                                <p:cTn id="33" presetID="21" presetClass="entr" presetSubtype="1" fill="hold" nodeType="afterEffect">
                                  <p:stCondLst>
                                    <p:cond delay="0"/>
                                  </p:stCondLst>
                                  <p:childTnLst>
                                    <p:set>
                                      <p:cBhvr>
                                        <p:cTn id="34" dur="1" fill="hold">
                                          <p:stCondLst>
                                            <p:cond delay="0"/>
                                          </p:stCondLst>
                                        </p:cTn>
                                        <p:tgtEl>
                                          <p:spTgt spid="33796"/>
                                        </p:tgtEl>
                                        <p:attrNameLst>
                                          <p:attrName>style.visibility</p:attrName>
                                        </p:attrNameLst>
                                      </p:cBhvr>
                                      <p:to>
                                        <p:strVal val="visible"/>
                                      </p:to>
                                    </p:set>
                                    <p:animEffect transition="in" filter="wheel(1)">
                                      <p:cBhvr>
                                        <p:cTn id="35"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6">
            <a:extLst>
              <a:ext uri="{FF2B5EF4-FFF2-40B4-BE49-F238E27FC236}">
                <a16:creationId xmlns:a16="http://schemas.microsoft.com/office/drawing/2014/main" id="{ED0E719A-D49E-B02E-C8AA-A3096BAC64FF}"/>
              </a:ext>
            </a:extLst>
          </p:cNvPr>
          <p:cNvSpPr txBox="1">
            <a:spLocks noChangeArrowheads="1"/>
          </p:cNvSpPr>
          <p:nvPr/>
        </p:nvSpPr>
        <p:spPr bwMode="auto">
          <a:xfrm>
            <a:off x="2438400" y="147638"/>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t>First State Government</a:t>
            </a:r>
          </a:p>
        </p:txBody>
      </p:sp>
      <p:sp>
        <p:nvSpPr>
          <p:cNvPr id="2" name="Rectangle 1">
            <a:extLst>
              <a:ext uri="{FF2B5EF4-FFF2-40B4-BE49-F238E27FC236}">
                <a16:creationId xmlns:a16="http://schemas.microsoft.com/office/drawing/2014/main" id="{40C30E7C-A6AD-1008-AA7A-5453A5A0AAC0}"/>
              </a:ext>
            </a:extLst>
          </p:cNvPr>
          <p:cNvSpPr>
            <a:spLocks noChangeArrowheads="1"/>
          </p:cNvSpPr>
          <p:nvPr/>
        </p:nvSpPr>
        <p:spPr bwMode="auto">
          <a:xfrm>
            <a:off x="293688" y="812800"/>
            <a:ext cx="834548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buFont typeface="Arial" panose="020B0604020202020204" pitchFamily="34" charset="0"/>
              <a:buChar char="•"/>
            </a:pPr>
            <a:r>
              <a:rPr lang="en-US" altLang="en-US"/>
              <a:t>Shadrach Bond was elected as the first governor of Illinois. Bond was one of the founders of the city of Cairo.</a:t>
            </a:r>
          </a:p>
          <a:p>
            <a:pPr>
              <a:buFont typeface="Arial" panose="020B0604020202020204" pitchFamily="34" charset="0"/>
              <a:buChar char="•"/>
            </a:pPr>
            <a:r>
              <a:rPr lang="en-US" altLang="en-US"/>
              <a:t>Kaskaskia in western Illinois became the first state capital of the new state of Illinois.</a:t>
            </a:r>
          </a:p>
          <a:p>
            <a:pPr>
              <a:buFont typeface="Arial" panose="020B0604020202020204" pitchFamily="34" charset="0"/>
              <a:buChar char="•"/>
            </a:pPr>
            <a:r>
              <a:rPr lang="en-US" altLang="en-US"/>
              <a:t>Illinois chose a seal showing an eagle holding arrows and an olive branch in its claws.  These are symbols of war and peace</a:t>
            </a:r>
          </a:p>
          <a:p>
            <a:pPr>
              <a:buFont typeface="Arial" panose="020B0604020202020204" pitchFamily="34" charset="0"/>
              <a:buChar char="•"/>
            </a:pPr>
            <a:r>
              <a:rPr lang="en-US" altLang="en-US"/>
              <a:t>In May 1819 workers began building the capital city of Vandalia.</a:t>
            </a:r>
          </a:p>
        </p:txBody>
      </p:sp>
      <p:pic>
        <p:nvPicPr>
          <p:cNvPr id="25604" name="Picture 2">
            <a:extLst>
              <a:ext uri="{FF2B5EF4-FFF2-40B4-BE49-F238E27FC236}">
                <a16:creationId xmlns:a16="http://schemas.microsoft.com/office/drawing/2014/main" id="{7EA95217-945D-9FF4-54C9-900D38F4F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43400"/>
            <a:ext cx="23717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undefined">
            <a:extLst>
              <a:ext uri="{FF2B5EF4-FFF2-40B4-BE49-F238E27FC236}">
                <a16:creationId xmlns:a16="http://schemas.microsoft.com/office/drawing/2014/main" id="{3BBB3DB0-8640-67A2-A7C5-5BDE0AFF8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4229100"/>
            <a:ext cx="16954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6">
            <a:extLst>
              <a:ext uri="{FF2B5EF4-FFF2-40B4-BE49-F238E27FC236}">
                <a16:creationId xmlns:a16="http://schemas.microsoft.com/office/drawing/2014/main" id="{3A9684A8-4238-6AB2-1068-F5362FDFD8C0}"/>
              </a:ext>
            </a:extLst>
          </p:cNvPr>
          <p:cNvSpPr txBox="1">
            <a:spLocks noChangeArrowheads="1"/>
          </p:cNvSpPr>
          <p:nvPr/>
        </p:nvSpPr>
        <p:spPr bwMode="auto">
          <a:xfrm>
            <a:off x="3429000" y="36513"/>
            <a:ext cx="1828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t>Vandalia</a:t>
            </a:r>
          </a:p>
        </p:txBody>
      </p:sp>
      <p:sp>
        <p:nvSpPr>
          <p:cNvPr id="2" name="Rectangle 1">
            <a:extLst>
              <a:ext uri="{FF2B5EF4-FFF2-40B4-BE49-F238E27FC236}">
                <a16:creationId xmlns:a16="http://schemas.microsoft.com/office/drawing/2014/main" id="{1F14C49B-2815-66D1-A193-FBA529916940}"/>
              </a:ext>
            </a:extLst>
          </p:cNvPr>
          <p:cNvSpPr>
            <a:spLocks noChangeArrowheads="1"/>
          </p:cNvSpPr>
          <p:nvPr/>
        </p:nvSpPr>
        <p:spPr bwMode="auto">
          <a:xfrm>
            <a:off x="293688" y="812800"/>
            <a:ext cx="834548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buFont typeface="Arial" panose="020B0604020202020204" pitchFamily="34" charset="0"/>
              <a:buChar char="•"/>
            </a:pPr>
            <a:r>
              <a:rPr lang="en-US" altLang="en-US"/>
              <a:t>The first Vandalia capitol building was small and had only two floors.</a:t>
            </a:r>
          </a:p>
          <a:p>
            <a:pPr>
              <a:buFont typeface="Arial" panose="020B0604020202020204" pitchFamily="34" charset="0"/>
              <a:buChar char="•"/>
            </a:pPr>
            <a:r>
              <a:rPr lang="en-US" altLang="en-US"/>
              <a:t>The first Vandalia capitol building burned down in December 1823.  A second capitol was built the next year. It was not constructed well and some people refused to enter it.</a:t>
            </a:r>
          </a:p>
          <a:p>
            <a:pPr>
              <a:buFont typeface="Arial" panose="020B0604020202020204" pitchFamily="34" charset="0"/>
              <a:buChar char="•"/>
            </a:pPr>
            <a:r>
              <a:rPr lang="en-US" altLang="en-US"/>
              <a:t>The citizens of Vandalia built a third building that was large enough to hold offices for most of the state officials.	</a:t>
            </a:r>
          </a:p>
          <a:p>
            <a:pPr>
              <a:buFont typeface="Arial" panose="020B0604020202020204" pitchFamily="34" charset="0"/>
              <a:buChar char="•"/>
            </a:pPr>
            <a:r>
              <a:rPr lang="en-US" altLang="en-US"/>
              <a:t>In 1839 the people chose to move the capitol to Springfield.</a:t>
            </a:r>
          </a:p>
        </p:txBody>
      </p:sp>
      <p:pic>
        <p:nvPicPr>
          <p:cNvPr id="26628" name="Picture 2">
            <a:extLst>
              <a:ext uri="{FF2B5EF4-FFF2-40B4-BE49-F238E27FC236}">
                <a16:creationId xmlns:a16="http://schemas.microsoft.com/office/drawing/2014/main" id="{AFCD4F10-B917-DBF3-D8D6-9F510B6DB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43400"/>
            <a:ext cx="23717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undefined">
            <a:extLst>
              <a:ext uri="{FF2B5EF4-FFF2-40B4-BE49-F238E27FC236}">
                <a16:creationId xmlns:a16="http://schemas.microsoft.com/office/drawing/2014/main" id="{885E2274-797F-E128-0EC4-0AEEB8D9D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4229100"/>
            <a:ext cx="16954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a:extLst>
              <a:ext uri="{FF2B5EF4-FFF2-40B4-BE49-F238E27FC236}">
                <a16:creationId xmlns:a16="http://schemas.microsoft.com/office/drawing/2014/main" id="{4AD23F8E-EA7E-8653-51E8-3C41D88DEA8E}"/>
              </a:ext>
            </a:extLst>
          </p:cNvPr>
          <p:cNvSpPr txBox="1">
            <a:spLocks noChangeArrowheads="1"/>
          </p:cNvSpPr>
          <p:nvPr/>
        </p:nvSpPr>
        <p:spPr bwMode="auto">
          <a:xfrm>
            <a:off x="1905000" y="152400"/>
            <a:ext cx="5791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t>Our state capitol: Springfield</a:t>
            </a:r>
          </a:p>
          <a:p>
            <a:r>
              <a:rPr lang="en-US" altLang="en-US" sz="3200"/>
              <a:t>How much do you know?</a:t>
            </a:r>
          </a:p>
        </p:txBody>
      </p:sp>
      <p:pic>
        <p:nvPicPr>
          <p:cNvPr id="27651" name="Picture 2" descr="Downtown Springfield.JPG">
            <a:extLst>
              <a:ext uri="{FF2B5EF4-FFF2-40B4-BE49-F238E27FC236}">
                <a16:creationId xmlns:a16="http://schemas.microsoft.com/office/drawing/2014/main" id="{0CAA5B53-4781-B190-15B4-EAD8FDAD3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9144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9354802-FAD9-43B0-A236-5B0A457985DB}"/>
              </a:ext>
            </a:extLst>
          </p:cNvPr>
          <p:cNvSpPr>
            <a:spLocks noChangeArrowheads="1"/>
          </p:cNvSpPr>
          <p:nvPr/>
        </p:nvSpPr>
        <p:spPr bwMode="auto">
          <a:xfrm>
            <a:off x="381000" y="1385888"/>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The most famous past resident is _________  ____________, who lived in Springfield from 1837 until 1861.</a:t>
            </a:r>
          </a:p>
        </p:txBody>
      </p:sp>
      <p:grpSp>
        <p:nvGrpSpPr>
          <p:cNvPr id="5" name="Group 4">
            <a:extLst>
              <a:ext uri="{FF2B5EF4-FFF2-40B4-BE49-F238E27FC236}">
                <a16:creationId xmlns:a16="http://schemas.microsoft.com/office/drawing/2014/main" id="{6171D28C-6BB6-4967-A11A-B2992D5BF6B0}"/>
              </a:ext>
            </a:extLst>
          </p:cNvPr>
          <p:cNvGrpSpPr>
            <a:grpSpLocks/>
          </p:cNvGrpSpPr>
          <p:nvPr/>
        </p:nvGrpSpPr>
        <p:grpSpPr bwMode="auto">
          <a:xfrm>
            <a:off x="569913" y="1385888"/>
            <a:ext cx="5449887" cy="822325"/>
            <a:chOff x="569259" y="1386244"/>
            <a:chExt cx="5450541" cy="822032"/>
          </a:xfrm>
        </p:grpSpPr>
        <p:sp>
          <p:nvSpPr>
            <p:cNvPr id="27666" name="TextBox 3">
              <a:extLst>
                <a:ext uri="{FF2B5EF4-FFF2-40B4-BE49-F238E27FC236}">
                  <a16:creationId xmlns:a16="http://schemas.microsoft.com/office/drawing/2014/main" id="{2F9C611D-C703-2E25-03A2-1E540FA04610}"/>
                </a:ext>
              </a:extLst>
            </p:cNvPr>
            <p:cNvSpPr txBox="1">
              <a:spLocks noChangeArrowheads="1"/>
            </p:cNvSpPr>
            <p:nvPr/>
          </p:nvSpPr>
          <p:spPr bwMode="auto">
            <a:xfrm>
              <a:off x="4495800" y="1386244"/>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FF0000"/>
                  </a:solidFill>
                </a:rPr>
                <a:t>Abraham</a:t>
              </a:r>
            </a:p>
          </p:txBody>
        </p:sp>
        <p:sp>
          <p:nvSpPr>
            <p:cNvPr id="27667" name="TextBox 5">
              <a:extLst>
                <a:ext uri="{FF2B5EF4-FFF2-40B4-BE49-F238E27FC236}">
                  <a16:creationId xmlns:a16="http://schemas.microsoft.com/office/drawing/2014/main" id="{C016DB40-C87A-5ABC-8EF2-D13D828C5B76}"/>
                </a:ext>
              </a:extLst>
            </p:cNvPr>
            <p:cNvSpPr txBox="1">
              <a:spLocks noChangeArrowheads="1"/>
            </p:cNvSpPr>
            <p:nvPr/>
          </p:nvSpPr>
          <p:spPr bwMode="auto">
            <a:xfrm>
              <a:off x="569259" y="1746611"/>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FF0000"/>
                  </a:solidFill>
                </a:rPr>
                <a:t>Lincoln</a:t>
              </a:r>
            </a:p>
          </p:txBody>
        </p:sp>
      </p:grpSp>
      <p:sp>
        <p:nvSpPr>
          <p:cNvPr id="7" name="TextBox 6">
            <a:extLst>
              <a:ext uri="{FF2B5EF4-FFF2-40B4-BE49-F238E27FC236}">
                <a16:creationId xmlns:a16="http://schemas.microsoft.com/office/drawing/2014/main" id="{45835AB3-7508-5545-2521-C3982C298382}"/>
              </a:ext>
            </a:extLst>
          </p:cNvPr>
          <p:cNvSpPr txBox="1">
            <a:spLocks noChangeArrowheads="1"/>
          </p:cNvSpPr>
          <p:nvPr/>
        </p:nvSpPr>
        <p:spPr bwMode="auto">
          <a:xfrm>
            <a:off x="381000" y="29718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Springfield's original name was ___________.</a:t>
            </a:r>
          </a:p>
        </p:txBody>
      </p:sp>
      <p:sp>
        <p:nvSpPr>
          <p:cNvPr id="9" name="TextBox 8">
            <a:extLst>
              <a:ext uri="{FF2B5EF4-FFF2-40B4-BE49-F238E27FC236}">
                <a16:creationId xmlns:a16="http://schemas.microsoft.com/office/drawing/2014/main" id="{3B34AE47-3A2D-8FB6-9091-693B904ADE5D}"/>
              </a:ext>
            </a:extLst>
          </p:cNvPr>
          <p:cNvSpPr txBox="1">
            <a:spLocks noChangeArrowheads="1"/>
          </p:cNvSpPr>
          <p:nvPr/>
        </p:nvSpPr>
        <p:spPr bwMode="auto">
          <a:xfrm>
            <a:off x="4495800" y="29718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FF0000"/>
                </a:solidFill>
              </a:rPr>
              <a:t>Calhoun</a:t>
            </a:r>
          </a:p>
        </p:txBody>
      </p:sp>
      <p:sp>
        <p:nvSpPr>
          <p:cNvPr id="8" name="TextBox 7">
            <a:extLst>
              <a:ext uri="{FF2B5EF4-FFF2-40B4-BE49-F238E27FC236}">
                <a16:creationId xmlns:a16="http://schemas.microsoft.com/office/drawing/2014/main" id="{39E87F55-7402-5230-9A1C-47B71AB4B993}"/>
              </a:ext>
            </a:extLst>
          </p:cNvPr>
          <p:cNvSpPr txBox="1">
            <a:spLocks noChangeArrowheads="1"/>
          </p:cNvSpPr>
          <p:nvPr/>
        </p:nvSpPr>
        <p:spPr bwMode="auto">
          <a:xfrm>
            <a:off x="381000" y="38100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The settlement's first cabin was built in _______, by John Kelly.</a:t>
            </a:r>
          </a:p>
        </p:txBody>
      </p:sp>
      <p:sp>
        <p:nvSpPr>
          <p:cNvPr id="11" name="TextBox 10">
            <a:extLst>
              <a:ext uri="{FF2B5EF4-FFF2-40B4-BE49-F238E27FC236}">
                <a16:creationId xmlns:a16="http://schemas.microsoft.com/office/drawing/2014/main" id="{F6C0C078-C6E7-A217-94EB-7B485E7377C7}"/>
              </a:ext>
            </a:extLst>
          </p:cNvPr>
          <p:cNvSpPr txBox="1">
            <a:spLocks noChangeArrowheads="1"/>
          </p:cNvSpPr>
          <p:nvPr/>
        </p:nvSpPr>
        <p:spPr bwMode="auto">
          <a:xfrm>
            <a:off x="5476875" y="3800475"/>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FF0000"/>
                </a:solidFill>
              </a:rPr>
              <a:t>1820</a:t>
            </a:r>
          </a:p>
        </p:txBody>
      </p:sp>
      <p:sp>
        <p:nvSpPr>
          <p:cNvPr id="10" name="TextBox 9">
            <a:extLst>
              <a:ext uri="{FF2B5EF4-FFF2-40B4-BE49-F238E27FC236}">
                <a16:creationId xmlns:a16="http://schemas.microsoft.com/office/drawing/2014/main" id="{D179E536-5392-0349-DC64-0EDB5326D852}"/>
              </a:ext>
            </a:extLst>
          </p:cNvPr>
          <p:cNvSpPr txBox="1">
            <a:spLocks noChangeArrowheads="1"/>
          </p:cNvSpPr>
          <p:nvPr/>
        </p:nvSpPr>
        <p:spPr bwMode="auto">
          <a:xfrm>
            <a:off x="381000" y="45720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Springfield lies near the _______________River Valley.</a:t>
            </a:r>
          </a:p>
        </p:txBody>
      </p:sp>
      <p:sp>
        <p:nvSpPr>
          <p:cNvPr id="13" name="TextBox 12">
            <a:extLst>
              <a:ext uri="{FF2B5EF4-FFF2-40B4-BE49-F238E27FC236}">
                <a16:creationId xmlns:a16="http://schemas.microsoft.com/office/drawing/2014/main" id="{A794E0FC-E2B6-7EA1-BDEF-4D47FBE23A9D}"/>
              </a:ext>
            </a:extLst>
          </p:cNvPr>
          <p:cNvSpPr txBox="1">
            <a:spLocks noChangeArrowheads="1"/>
          </p:cNvSpPr>
          <p:nvPr/>
        </p:nvSpPr>
        <p:spPr bwMode="auto">
          <a:xfrm>
            <a:off x="3995738" y="4500563"/>
            <a:ext cx="2481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FF0000"/>
                </a:solidFill>
              </a:rPr>
              <a:t>Sangamon</a:t>
            </a:r>
          </a:p>
        </p:txBody>
      </p:sp>
      <p:sp>
        <p:nvSpPr>
          <p:cNvPr id="12" name="TextBox 11">
            <a:extLst>
              <a:ext uri="{FF2B5EF4-FFF2-40B4-BE49-F238E27FC236}">
                <a16:creationId xmlns:a16="http://schemas.microsoft.com/office/drawing/2014/main" id="{5D2D3D0B-DC2A-2ABD-44D8-C91CC75242AA}"/>
              </a:ext>
            </a:extLst>
          </p:cNvPr>
          <p:cNvSpPr txBox="1">
            <a:spLocks noChangeArrowheads="1"/>
          </p:cNvSpPr>
          <p:nvPr/>
        </p:nvSpPr>
        <p:spPr bwMode="auto">
          <a:xfrm>
            <a:off x="381000" y="5370513"/>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________  _______________ supplies the city with drinking water.</a:t>
            </a:r>
          </a:p>
        </p:txBody>
      </p:sp>
      <p:grpSp>
        <p:nvGrpSpPr>
          <p:cNvPr id="14" name="Group 13">
            <a:extLst>
              <a:ext uri="{FF2B5EF4-FFF2-40B4-BE49-F238E27FC236}">
                <a16:creationId xmlns:a16="http://schemas.microsoft.com/office/drawing/2014/main" id="{BF5E68F8-F5D6-EF1D-BF58-005CFBA1FE03}"/>
              </a:ext>
            </a:extLst>
          </p:cNvPr>
          <p:cNvGrpSpPr>
            <a:grpSpLocks/>
          </p:cNvGrpSpPr>
          <p:nvPr/>
        </p:nvGrpSpPr>
        <p:grpSpPr bwMode="auto">
          <a:xfrm>
            <a:off x="646113" y="5307013"/>
            <a:ext cx="3767137" cy="461962"/>
            <a:chOff x="645459" y="5307106"/>
            <a:chExt cx="3767418" cy="461665"/>
          </a:xfrm>
        </p:grpSpPr>
        <p:sp>
          <p:nvSpPr>
            <p:cNvPr id="27664" name="TextBox 14">
              <a:extLst>
                <a:ext uri="{FF2B5EF4-FFF2-40B4-BE49-F238E27FC236}">
                  <a16:creationId xmlns:a16="http://schemas.microsoft.com/office/drawing/2014/main" id="{4E7CDD12-4B2B-5FFB-E94B-EDB2AAB86ED1}"/>
                </a:ext>
              </a:extLst>
            </p:cNvPr>
            <p:cNvSpPr txBox="1">
              <a:spLocks noChangeArrowheads="1"/>
            </p:cNvSpPr>
            <p:nvPr/>
          </p:nvSpPr>
          <p:spPr bwMode="auto">
            <a:xfrm>
              <a:off x="645459" y="5307106"/>
              <a:ext cx="9995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FF0000"/>
                  </a:solidFill>
                </a:rPr>
                <a:t>Lake</a:t>
              </a:r>
            </a:p>
          </p:txBody>
        </p:sp>
        <p:sp>
          <p:nvSpPr>
            <p:cNvPr id="27665" name="TextBox 15">
              <a:extLst>
                <a:ext uri="{FF2B5EF4-FFF2-40B4-BE49-F238E27FC236}">
                  <a16:creationId xmlns:a16="http://schemas.microsoft.com/office/drawing/2014/main" id="{F3A6866B-87B2-0B41-19CA-328145257BD0}"/>
                </a:ext>
              </a:extLst>
            </p:cNvPr>
            <p:cNvSpPr txBox="1">
              <a:spLocks noChangeArrowheads="1"/>
            </p:cNvSpPr>
            <p:nvPr/>
          </p:nvSpPr>
          <p:spPr bwMode="auto">
            <a:xfrm>
              <a:off x="1931894" y="5307106"/>
              <a:ext cx="2480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FF0000"/>
                  </a:solidFill>
                </a:rPr>
                <a:t>Springfield</a:t>
              </a:r>
            </a:p>
          </p:txBody>
        </p:sp>
      </p:grpSp>
      <p:sp>
        <p:nvSpPr>
          <p:cNvPr id="17" name="TextBox 16">
            <a:extLst>
              <a:ext uri="{FF2B5EF4-FFF2-40B4-BE49-F238E27FC236}">
                <a16:creationId xmlns:a16="http://schemas.microsoft.com/office/drawing/2014/main" id="{AA4E58E9-57F9-9376-50ED-3127480266DA}"/>
              </a:ext>
            </a:extLst>
          </p:cNvPr>
          <p:cNvSpPr txBox="1">
            <a:spLocks noChangeArrowheads="1"/>
          </p:cNvSpPr>
          <p:nvPr/>
        </p:nvSpPr>
        <p:spPr bwMode="auto">
          <a:xfrm>
            <a:off x="457200" y="6046788"/>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Springfield is located in ______________ Illinois.</a:t>
            </a:r>
          </a:p>
        </p:txBody>
      </p:sp>
      <p:sp>
        <p:nvSpPr>
          <p:cNvPr id="19" name="TextBox 18">
            <a:extLst>
              <a:ext uri="{FF2B5EF4-FFF2-40B4-BE49-F238E27FC236}">
                <a16:creationId xmlns:a16="http://schemas.microsoft.com/office/drawing/2014/main" id="{EA5357FB-C072-806B-97E8-2010ADBEB048}"/>
              </a:ext>
            </a:extLst>
          </p:cNvPr>
          <p:cNvSpPr txBox="1">
            <a:spLocks noChangeArrowheads="1"/>
          </p:cNvSpPr>
          <p:nvPr/>
        </p:nvSpPr>
        <p:spPr bwMode="auto">
          <a:xfrm>
            <a:off x="3886200" y="5992813"/>
            <a:ext cx="2481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FF0000"/>
                </a:solidFill>
              </a:rPr>
              <a:t>Central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8" grpId="0"/>
      <p:bldP spid="11" grpId="0"/>
      <p:bldP spid="10" grpId="0"/>
      <p:bldP spid="13" grpId="0"/>
      <p:bldP spid="12" grpId="0"/>
      <p:bldP spid="17"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a:extLst>
              <a:ext uri="{FF2B5EF4-FFF2-40B4-BE49-F238E27FC236}">
                <a16:creationId xmlns:a16="http://schemas.microsoft.com/office/drawing/2014/main" id="{BCA686BA-E8D4-8374-D86B-2513577574A8}"/>
              </a:ext>
            </a:extLst>
          </p:cNvPr>
          <p:cNvSpPr txBox="1">
            <a:spLocks noChangeArrowheads="1"/>
          </p:cNvSpPr>
          <p:nvPr/>
        </p:nvSpPr>
        <p:spPr bwMode="auto">
          <a:xfrm>
            <a:off x="1438275" y="231775"/>
            <a:ext cx="3429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t>Black Hawk War</a:t>
            </a:r>
          </a:p>
        </p:txBody>
      </p:sp>
      <p:sp>
        <p:nvSpPr>
          <p:cNvPr id="3" name="Rectangle 2">
            <a:extLst>
              <a:ext uri="{FF2B5EF4-FFF2-40B4-BE49-F238E27FC236}">
                <a16:creationId xmlns:a16="http://schemas.microsoft.com/office/drawing/2014/main" id="{49357F5A-9F81-6919-2DCF-23F2032F946D}"/>
              </a:ext>
            </a:extLst>
          </p:cNvPr>
          <p:cNvSpPr>
            <a:spLocks noChangeArrowheads="1"/>
          </p:cNvSpPr>
          <p:nvPr/>
        </p:nvSpPr>
        <p:spPr bwMode="auto">
          <a:xfrm>
            <a:off x="304800" y="1185863"/>
            <a:ext cx="5562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buFont typeface="Arial" panose="020B0604020202020204" pitchFamily="34" charset="0"/>
              <a:buChar char="•"/>
            </a:pPr>
            <a:r>
              <a:rPr lang="en-US" altLang="en-US"/>
              <a:t>As more and more settlers moved into Illinois, Native American tribes were forced to move farther west. Some of the tribes decided they wanted their land back. </a:t>
            </a:r>
          </a:p>
          <a:p>
            <a:pPr>
              <a:buFont typeface="Arial" panose="020B0604020202020204" pitchFamily="34" charset="0"/>
              <a:buChar char="•"/>
            </a:pPr>
            <a:r>
              <a:rPr lang="en-US" altLang="en-US"/>
              <a:t>In 1832, a group of Indians led by Sauk chief Black Hawk returned to Illinois to take their land back. </a:t>
            </a:r>
          </a:p>
          <a:p>
            <a:pPr>
              <a:buFont typeface="Arial" panose="020B0604020202020204" pitchFamily="34" charset="0"/>
              <a:buChar char="•"/>
            </a:pPr>
            <a:r>
              <a:rPr lang="en-US" altLang="en-US"/>
              <a:t>Black Hawk and his warriors were defeated by the U.S. army at the Battle of Bad Axe and were forced to move back to Iowa. </a:t>
            </a:r>
          </a:p>
        </p:txBody>
      </p:sp>
      <p:pic>
        <p:nvPicPr>
          <p:cNvPr id="28676" name="Picture 2" descr="http://www.ducksters.com/geography/us_states/illinois_chief_blackhawk.jpg">
            <a:extLst>
              <a:ext uri="{FF2B5EF4-FFF2-40B4-BE49-F238E27FC236}">
                <a16:creationId xmlns:a16="http://schemas.microsoft.com/office/drawing/2014/main" id="{A51091FA-5DB0-00B5-EE7D-A695879D8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763" y="231775"/>
            <a:ext cx="238125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http://upload.wikimedia.org/wikipedia/commons/thumb/2/23/Battle_of_Bad_Axe.jpg/250px-Battle_of_Bad_Axe.jpg">
            <a:extLst>
              <a:ext uri="{FF2B5EF4-FFF2-40B4-BE49-F238E27FC236}">
                <a16:creationId xmlns:a16="http://schemas.microsoft.com/office/drawing/2014/main" id="{03A6EEEE-8DCE-9618-379C-F676BA814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763" y="3717925"/>
            <a:ext cx="23812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475C1EA-E28A-210A-E7FA-6850201D7303}"/>
              </a:ext>
            </a:extLst>
          </p:cNvPr>
          <p:cNvSpPr txBox="1">
            <a:spLocks noChangeArrowheads="1"/>
          </p:cNvSpPr>
          <p:nvPr/>
        </p:nvSpPr>
        <p:spPr bwMode="auto">
          <a:xfrm>
            <a:off x="6481763" y="6070600"/>
            <a:ext cx="23812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Native women and children fleeing the Battle of Bad Axe during the Black Hawk War.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19460"/>
                                        </p:tgtEl>
                                        <p:attrNameLst>
                                          <p:attrName>style.visibility</p:attrName>
                                        </p:attrNameLst>
                                      </p:cBhvr>
                                      <p:to>
                                        <p:strVal val="visible"/>
                                      </p:to>
                                    </p:set>
                                    <p:animEffect transition="in" filter="fade">
                                      <p:cBhvr>
                                        <p:cTn id="25" dur="1000"/>
                                        <p:tgtEl>
                                          <p:spTgt spid="19460"/>
                                        </p:tgtEl>
                                      </p:cBhvr>
                                    </p:animEffect>
                                    <p:anim calcmode="lin" valueType="num">
                                      <p:cBhvr>
                                        <p:cTn id="26" dur="1000" fill="hold"/>
                                        <p:tgtEl>
                                          <p:spTgt spid="19460"/>
                                        </p:tgtEl>
                                        <p:attrNameLst>
                                          <p:attrName>ppt_x</p:attrName>
                                        </p:attrNameLst>
                                      </p:cBhvr>
                                      <p:tavLst>
                                        <p:tav tm="0">
                                          <p:val>
                                            <p:strVal val="#ppt_x"/>
                                          </p:val>
                                        </p:tav>
                                        <p:tav tm="100000">
                                          <p:val>
                                            <p:strVal val="#ppt_x"/>
                                          </p:val>
                                        </p:tav>
                                      </p:tavLst>
                                    </p:anim>
                                    <p:anim calcmode="lin" valueType="num">
                                      <p:cBhvr>
                                        <p:cTn id="27" dur="1000" fill="hold"/>
                                        <p:tgtEl>
                                          <p:spTgt spid="1946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F8866F6-BDED-8B67-CB82-B5AC3887686D}"/>
              </a:ext>
            </a:extLst>
          </p:cNvPr>
          <p:cNvSpPr>
            <a:spLocks noGrp="1"/>
          </p:cNvSpPr>
          <p:nvPr>
            <p:ph type="title"/>
          </p:nvPr>
        </p:nvSpPr>
        <p:spPr>
          <a:xfrm>
            <a:off x="823913" y="119063"/>
            <a:ext cx="7953375" cy="1320800"/>
          </a:xfrm>
        </p:spPr>
        <p:txBody>
          <a:bodyPr/>
          <a:lstStyle/>
          <a:p>
            <a:pPr eaLnBrk="1" hangingPunct="1"/>
            <a:r>
              <a:rPr lang="en-US" altLang="en-US" sz="4400" b="1"/>
              <a:t>Where in the world are we?</a:t>
            </a:r>
          </a:p>
        </p:txBody>
      </p:sp>
      <p:pic>
        <p:nvPicPr>
          <p:cNvPr id="3084" name="Picture 12" descr="C:\Users\Renee\AppData\Local\Microsoft\Windows\Temporary Internet Files\Content.IE5\3SWOKNOG\MC910216337[1].png">
            <a:extLst>
              <a:ext uri="{FF2B5EF4-FFF2-40B4-BE49-F238E27FC236}">
                <a16:creationId xmlns:a16="http://schemas.microsoft.com/office/drawing/2014/main" id="{5FAECCFB-A421-7822-F39B-445F02D4B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8" y="1371600"/>
            <a:ext cx="410845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9D6F85C9-6EDE-ABBC-AF67-9F8E34A76C2B}"/>
              </a:ext>
            </a:extLst>
          </p:cNvPr>
          <p:cNvCxnSpPr/>
          <p:nvPr/>
        </p:nvCxnSpPr>
        <p:spPr>
          <a:xfrm>
            <a:off x="1019175" y="1371600"/>
            <a:ext cx="733425" cy="83820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80762E5-DDF4-913C-6BAE-0D47C1B60F71}"/>
              </a:ext>
            </a:extLst>
          </p:cNvPr>
          <p:cNvSpPr txBox="1">
            <a:spLocks noChangeArrowheads="1"/>
          </p:cNvSpPr>
          <p:nvPr/>
        </p:nvSpPr>
        <p:spPr bwMode="auto">
          <a:xfrm>
            <a:off x="252413" y="1109663"/>
            <a:ext cx="1143000" cy="523875"/>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2800" b="1" dirty="0">
                <a:solidFill>
                  <a:srgbClr val="002060"/>
                </a:solidFill>
                <a:latin typeface="+mj-lt"/>
                <a:cs typeface="+mn-cs"/>
              </a:rPr>
              <a:t>USA</a:t>
            </a:r>
          </a:p>
        </p:txBody>
      </p:sp>
      <p:sp>
        <p:nvSpPr>
          <p:cNvPr id="5" name="TextBox 4">
            <a:extLst>
              <a:ext uri="{FF2B5EF4-FFF2-40B4-BE49-F238E27FC236}">
                <a16:creationId xmlns:a16="http://schemas.microsoft.com/office/drawing/2014/main" id="{DC95473C-26C6-49D0-583E-390296AB9BD7}"/>
              </a:ext>
            </a:extLst>
          </p:cNvPr>
          <p:cNvSpPr txBox="1">
            <a:spLocks noChangeArrowheads="1"/>
          </p:cNvSpPr>
          <p:nvPr/>
        </p:nvSpPr>
        <p:spPr bwMode="auto">
          <a:xfrm>
            <a:off x="5334000" y="1936750"/>
            <a:ext cx="3787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800" b="1">
                <a:cs typeface="Times New Roman" panose="02020603050405020304" pitchFamily="18" charset="0"/>
              </a:rPr>
              <a:t>Where is our county?</a:t>
            </a:r>
          </a:p>
        </p:txBody>
      </p:sp>
      <p:sp>
        <p:nvSpPr>
          <p:cNvPr id="10" name="TextBox 9">
            <a:extLst>
              <a:ext uri="{FF2B5EF4-FFF2-40B4-BE49-F238E27FC236}">
                <a16:creationId xmlns:a16="http://schemas.microsoft.com/office/drawing/2014/main" id="{428D4CE6-BA9E-D204-3923-E69982E793E2}"/>
              </a:ext>
            </a:extLst>
          </p:cNvPr>
          <p:cNvSpPr txBox="1"/>
          <p:nvPr/>
        </p:nvSpPr>
        <p:spPr>
          <a:xfrm>
            <a:off x="3078163" y="10153650"/>
            <a:ext cx="2295525" cy="523875"/>
          </a:xfrm>
          <a:prstGeom prst="rect">
            <a:avLst/>
          </a:prstGeom>
          <a:noFill/>
        </p:spPr>
        <p:txBody>
          <a:bodyPr>
            <a:spAutoFit/>
          </a:bodyPr>
          <a:lstStyle/>
          <a:p>
            <a:pPr eaLnBrk="1" hangingPunct="1">
              <a:defRPr/>
            </a:pPr>
            <a:r>
              <a:rPr lang="en-US" sz="2800" b="1" dirty="0">
                <a:latin typeface="+mj-lt"/>
                <a:cs typeface="+mn-cs"/>
              </a:rPr>
              <a:t>Illinois</a:t>
            </a:r>
          </a:p>
        </p:txBody>
      </p:sp>
      <p:pic>
        <p:nvPicPr>
          <p:cNvPr id="6158" name="Picture 14" descr="http://mapsof.net/uploads/static-maps/where_is_illinois_located.png">
            <a:extLst>
              <a:ext uri="{FF2B5EF4-FFF2-40B4-BE49-F238E27FC236}">
                <a16:creationId xmlns:a16="http://schemas.microsoft.com/office/drawing/2014/main" id="{08A2F80A-41B5-DFDA-E201-198CDE552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3802063"/>
            <a:ext cx="402272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75CED586-5B33-1FF7-E23D-132230B38784}"/>
              </a:ext>
            </a:extLst>
          </p:cNvPr>
          <p:cNvGrpSpPr>
            <a:grpSpLocks/>
          </p:cNvGrpSpPr>
          <p:nvPr/>
        </p:nvGrpSpPr>
        <p:grpSpPr bwMode="auto">
          <a:xfrm>
            <a:off x="2995613" y="5060950"/>
            <a:ext cx="4481512" cy="1052513"/>
            <a:chOff x="2995844" y="5060695"/>
            <a:chExt cx="4480821" cy="1052767"/>
          </a:xfrm>
        </p:grpSpPr>
        <p:sp>
          <p:nvSpPr>
            <p:cNvPr id="6155" name="TextBox 1">
              <a:extLst>
                <a:ext uri="{FF2B5EF4-FFF2-40B4-BE49-F238E27FC236}">
                  <a16:creationId xmlns:a16="http://schemas.microsoft.com/office/drawing/2014/main" id="{7B2D5E45-D9FB-5989-671D-281EB237B26D}"/>
                </a:ext>
              </a:extLst>
            </p:cNvPr>
            <p:cNvSpPr txBox="1">
              <a:spLocks noChangeArrowheads="1"/>
            </p:cNvSpPr>
            <p:nvPr/>
          </p:nvSpPr>
          <p:spPr bwMode="auto">
            <a:xfrm>
              <a:off x="4577890" y="5589587"/>
              <a:ext cx="2898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800" b="1"/>
                <a:t>Illinois</a:t>
              </a:r>
            </a:p>
          </p:txBody>
        </p:sp>
        <p:cxnSp>
          <p:nvCxnSpPr>
            <p:cNvPr id="14" name="Straight Arrow Connector 13">
              <a:extLst>
                <a:ext uri="{FF2B5EF4-FFF2-40B4-BE49-F238E27FC236}">
                  <a16:creationId xmlns:a16="http://schemas.microsoft.com/office/drawing/2014/main" id="{B559C5A1-0896-E731-C9E8-C3D29397824E}"/>
                </a:ext>
              </a:extLst>
            </p:cNvPr>
            <p:cNvCxnSpPr/>
            <p:nvPr/>
          </p:nvCxnSpPr>
          <p:spPr>
            <a:xfrm flipH="1" flipV="1">
              <a:off x="2995844" y="5060695"/>
              <a:ext cx="1596779" cy="68120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6160" name="Picture 16" descr="http://www.digital-topo-maps.com/county-map/illinois-county-map.gif">
            <a:extLst>
              <a:ext uri="{FF2B5EF4-FFF2-40B4-BE49-F238E27FC236}">
                <a16:creationId xmlns:a16="http://schemas.microsoft.com/office/drawing/2014/main" id="{A4CDCAEE-A492-1F53-DD3E-7ED7C92BB6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6775" y="2773363"/>
            <a:ext cx="21431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wheel(1)">
                                      <p:cBhvr>
                                        <p:cTn id="7" dur="500"/>
                                        <p:tgtEl>
                                          <p:spTgt spid="3084"/>
                                        </p:tgtEl>
                                      </p:cBhvr>
                                    </p:animEffect>
                                  </p:childTnLst>
                                </p:cTn>
                              </p:par>
                            </p:childTnLst>
                          </p:cTn>
                        </p:par>
                        <p:par>
                          <p:cTn id="8" fill="hold" nodeType="afterGroup">
                            <p:stCondLst>
                              <p:cond delay="500"/>
                            </p:stCondLst>
                            <p:childTnLst>
                              <p:par>
                                <p:cTn id="9" presetID="2" presetClass="entr" presetSubtype="9"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158"/>
                                        </p:tgtEl>
                                        <p:attrNameLst>
                                          <p:attrName>style.visibility</p:attrName>
                                        </p:attrNameLst>
                                      </p:cBhvr>
                                      <p:to>
                                        <p:strVal val="visible"/>
                                      </p:to>
                                    </p:set>
                                    <p:animEffect transition="in" filter="fade">
                                      <p:cBhvr>
                                        <p:cTn id="20" dur="500"/>
                                        <p:tgtEl>
                                          <p:spTgt spid="6158"/>
                                        </p:tgtEl>
                                      </p:cBhvr>
                                    </p:animEffec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6160"/>
                                        </p:tgtEl>
                                        <p:attrNameLst>
                                          <p:attrName>style.visibility</p:attrName>
                                        </p:attrNameLst>
                                      </p:cBhvr>
                                      <p:to>
                                        <p:strVal val="visible"/>
                                      </p:to>
                                    </p:set>
                                    <p:animEffect transition="in" filter="circle(in)">
                                      <p:cBhvr>
                                        <p:cTn id="31" dur="2000"/>
                                        <p:tgtEl>
                                          <p:spTgt spid="6160"/>
                                        </p:tgtEl>
                                      </p:cBhvr>
                                    </p:animEffec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1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a:extLst>
              <a:ext uri="{FF2B5EF4-FFF2-40B4-BE49-F238E27FC236}">
                <a16:creationId xmlns:a16="http://schemas.microsoft.com/office/drawing/2014/main" id="{5A594851-67F5-AC0B-E371-C90BAC1E2473}"/>
              </a:ext>
            </a:extLst>
          </p:cNvPr>
          <p:cNvSpPr txBox="1">
            <a:spLocks noChangeArrowheads="1"/>
          </p:cNvSpPr>
          <p:nvPr/>
        </p:nvSpPr>
        <p:spPr bwMode="auto">
          <a:xfrm>
            <a:off x="2819400" y="228600"/>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t>Abraham Lincoln</a:t>
            </a:r>
          </a:p>
        </p:txBody>
      </p:sp>
      <p:sp>
        <p:nvSpPr>
          <p:cNvPr id="3" name="Rectangle 2">
            <a:extLst>
              <a:ext uri="{FF2B5EF4-FFF2-40B4-BE49-F238E27FC236}">
                <a16:creationId xmlns:a16="http://schemas.microsoft.com/office/drawing/2014/main" id="{21FFF505-5F72-61D0-9EF7-70249EEE1AB5}"/>
              </a:ext>
            </a:extLst>
          </p:cNvPr>
          <p:cNvSpPr>
            <a:spLocks noChangeArrowheads="1"/>
          </p:cNvSpPr>
          <p:nvPr/>
        </p:nvSpPr>
        <p:spPr bwMode="auto">
          <a:xfrm>
            <a:off x="228600" y="9906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Abraham Lincoln was the 16th president of the United States, serving from March 1861 until his assassination in April 1865.</a:t>
            </a:r>
          </a:p>
        </p:txBody>
      </p:sp>
      <p:pic>
        <p:nvPicPr>
          <p:cNvPr id="29700" name="Picture 4" descr="An iconic black and white photograph of a bearded Abraham Lincoln showing his head and shoulders.">
            <a:extLst>
              <a:ext uri="{FF2B5EF4-FFF2-40B4-BE49-F238E27FC236}">
                <a16:creationId xmlns:a16="http://schemas.microsoft.com/office/drawing/2014/main" id="{6EEDD742-2316-9BD8-363D-5440B9B70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895600"/>
            <a:ext cx="2095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0" descr="Abraham Lincoln Tomb Springfield Illiois.jpg">
            <a:extLst>
              <a:ext uri="{FF2B5EF4-FFF2-40B4-BE49-F238E27FC236}">
                <a16:creationId xmlns:a16="http://schemas.microsoft.com/office/drawing/2014/main" id="{CC9F18A5-59D8-220C-7B2B-3975581DF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54263"/>
            <a:ext cx="32766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5850"/>
                                        </p:tgtEl>
                                        <p:attrNameLst>
                                          <p:attrName>style.visibility</p:attrName>
                                        </p:attrNameLst>
                                      </p:cBhvr>
                                      <p:to>
                                        <p:strVal val="visible"/>
                                      </p:to>
                                    </p:set>
                                    <p:animEffect transition="in" filter="circle(in)">
                                      <p:cBhvr>
                                        <p:cTn id="12" dur="20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 Media 8" title="Abraham Lincoln's Tomb in Oak Ridge Cemetery, Springfield, Illinois">
            <a:hlinkClick r:id="" action="ppaction://media"/>
            <a:extLst>
              <a:ext uri="{FF2B5EF4-FFF2-40B4-BE49-F238E27FC236}">
                <a16:creationId xmlns:a16="http://schemas.microsoft.com/office/drawing/2014/main" id="{254CA23B-F971-EA67-F7AF-09021FF7CB5A}"/>
              </a:ext>
            </a:extLst>
          </p:cNvPr>
          <p:cNvPicPr>
            <a:picLocks noGrp="1" noRot="1" noChangeAspect="1"/>
          </p:cNvPicPr>
          <p:nvPr>
            <p:ph idx="1"/>
            <a:videoFile r:link="rId1"/>
          </p:nvPr>
        </p:nvPicPr>
        <p:blipFill>
          <a:blip r:embed="rId3"/>
          <a:stretch>
            <a:fillRect/>
          </a:stretch>
        </p:blipFill>
        <p:spPr>
          <a:xfrm>
            <a:off x="549275" y="990600"/>
            <a:ext cx="7966075" cy="4500563"/>
          </a:xfrm>
        </p:spPr>
      </p:pic>
      <p:sp>
        <p:nvSpPr>
          <p:cNvPr id="4" name="Date Placeholder 3">
            <a:extLst>
              <a:ext uri="{FF2B5EF4-FFF2-40B4-BE49-F238E27FC236}">
                <a16:creationId xmlns:a16="http://schemas.microsoft.com/office/drawing/2014/main" id="{E672E64E-942D-6C25-803B-70567B512C1C}"/>
              </a:ext>
            </a:extLst>
          </p:cNvPr>
          <p:cNvSpPr>
            <a:spLocks noGrp="1"/>
          </p:cNvSpPr>
          <p:nvPr>
            <p:ph type="dt" sz="quarter" idx="10"/>
          </p:nvPr>
        </p:nvSpPr>
        <p:spPr/>
        <p:txBody>
          <a:bodyPr/>
          <a:lstStyle/>
          <a:p>
            <a:pPr>
              <a:defRPr/>
            </a:pPr>
            <a:fld id="{CA0EAB94-99A4-4DB3-B160-8FD51EC42E75}" type="datetime1">
              <a:rPr lang="en-US" smtClean="0"/>
              <a:pPr>
                <a:defRPr/>
              </a:pPr>
              <a:t>4/8/2026</a:t>
            </a:fld>
            <a:endParaRPr lang="en-US"/>
          </a:p>
        </p:txBody>
      </p:sp>
      <p:sp>
        <p:nvSpPr>
          <p:cNvPr id="5" name="Footer Placeholder 4">
            <a:extLst>
              <a:ext uri="{FF2B5EF4-FFF2-40B4-BE49-F238E27FC236}">
                <a16:creationId xmlns:a16="http://schemas.microsoft.com/office/drawing/2014/main" id="{AE96D24C-C32C-62D6-FF12-E4021FA50A8B}"/>
              </a:ext>
            </a:extLst>
          </p:cNvPr>
          <p:cNvSpPr>
            <a:spLocks noGrp="1"/>
          </p:cNvSpPr>
          <p:nvPr>
            <p:ph type="ftr" sz="quarter" idx="11"/>
          </p:nvPr>
        </p:nvSpPr>
        <p:spPr/>
        <p:txBody>
          <a:bodyPr/>
          <a:lstStyle/>
          <a:p>
            <a:pPr>
              <a:defRPr/>
            </a:pPr>
            <a:r>
              <a:rPr lang="en-US"/>
              <a:t>Free template from www.brainybetty.com</a:t>
            </a:r>
          </a:p>
        </p:txBody>
      </p:sp>
      <p:sp>
        <p:nvSpPr>
          <p:cNvPr id="30725" name="Slide Number Placeholder 5">
            <a:extLst>
              <a:ext uri="{FF2B5EF4-FFF2-40B4-BE49-F238E27FC236}">
                <a16:creationId xmlns:a16="http://schemas.microsoft.com/office/drawing/2014/main" id="{DC282E96-01D1-33FB-7632-8E7E263F58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C06C6A5-1BA7-4457-85D8-DA202DAFA768}" type="slidenum">
              <a:rPr lang="en-US" altLang="en-US" sz="900" smtClean="0">
                <a:solidFill>
                  <a:srgbClr val="898989"/>
                </a:solidFill>
              </a:rPr>
              <a:pPr/>
              <a:t>21</a:t>
            </a:fld>
            <a:endParaRPr lang="en-US" altLang="en-US" sz="9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24342552-5B3F-CD31-6BF2-D9A28E766D66}"/>
              </a:ext>
            </a:extLst>
          </p:cNvPr>
          <p:cNvSpPr txBox="1">
            <a:spLocks noChangeArrowheads="1"/>
          </p:cNvSpPr>
          <p:nvPr/>
        </p:nvSpPr>
        <p:spPr bwMode="auto">
          <a:xfrm>
            <a:off x="2590800" y="1524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t>Illinois in the Civil War</a:t>
            </a:r>
          </a:p>
        </p:txBody>
      </p:sp>
      <p:sp>
        <p:nvSpPr>
          <p:cNvPr id="3" name="Rectangle 2">
            <a:extLst>
              <a:ext uri="{FF2B5EF4-FFF2-40B4-BE49-F238E27FC236}">
                <a16:creationId xmlns:a16="http://schemas.microsoft.com/office/drawing/2014/main" id="{0C423A2B-9593-0821-8E35-37ACF5902DB8}"/>
              </a:ext>
            </a:extLst>
          </p:cNvPr>
          <p:cNvSpPr>
            <a:spLocks noChangeArrowheads="1"/>
          </p:cNvSpPr>
          <p:nvPr/>
        </p:nvSpPr>
        <p:spPr bwMode="auto">
          <a:xfrm>
            <a:off x="533400" y="9144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Illinois stayed loyal to the Union during the Civil War. Even though there were no major battles in Illinois, over 250,000 men from Illinois served as soldiers in the Union Army. The war ended in 1865 with the surrender of the Confederate Army. </a:t>
            </a:r>
          </a:p>
        </p:txBody>
      </p:sp>
      <p:pic>
        <p:nvPicPr>
          <p:cNvPr id="36866" name="Picture 2" descr="39th Illinois Infantry">
            <a:extLst>
              <a:ext uri="{FF2B5EF4-FFF2-40B4-BE49-F238E27FC236}">
                <a16:creationId xmlns:a16="http://schemas.microsoft.com/office/drawing/2014/main" id="{424B01C2-397E-35CC-2393-4986075DF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2743200"/>
            <a:ext cx="55245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CA6744B-B99B-74AE-618C-D239E9CB0E2B}"/>
              </a:ext>
            </a:extLst>
          </p:cNvPr>
          <p:cNvSpPr>
            <a:spLocks noChangeArrowheads="1"/>
          </p:cNvSpPr>
          <p:nvPr/>
        </p:nvSpPr>
        <p:spPr bwMode="auto">
          <a:xfrm>
            <a:off x="6062663" y="2767013"/>
            <a:ext cx="270033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Picture of Regimental Battery manned by a detachment of the </a:t>
            </a:r>
            <a:r>
              <a:rPr lang="en-US" altLang="en-US" b="1"/>
              <a:t>39th Regiment Illinois Volunteers </a:t>
            </a:r>
            <a:r>
              <a:rPr lang="en-US" altLang="en-US"/>
              <a:t>during the Siege of Charleston, South Carolina – Summer 1863.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36866"/>
                                        </p:tgtEl>
                                        <p:attrNameLst>
                                          <p:attrName>style.visibility</p:attrName>
                                        </p:attrNameLst>
                                      </p:cBhvr>
                                      <p:to>
                                        <p:strVal val="visible"/>
                                      </p:to>
                                    </p:set>
                                    <p:animEffect transition="in" filter="circle(in)">
                                      <p:cBhvr>
                                        <p:cTn id="14" dur="2000"/>
                                        <p:tgtEl>
                                          <p:spTgt spid="36866"/>
                                        </p:tgtEl>
                                      </p:cBhvr>
                                    </p:animEffect>
                                  </p:childTnLst>
                                </p:cTn>
                              </p:par>
                            </p:childTnLst>
                          </p:cTn>
                        </p:par>
                        <p:par>
                          <p:cTn id="15" fill="hold" nodeType="afterGroup">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a:extLst>
              <a:ext uri="{FF2B5EF4-FFF2-40B4-BE49-F238E27FC236}">
                <a16:creationId xmlns:a16="http://schemas.microsoft.com/office/drawing/2014/main" id="{6C51DA15-A22C-85EB-5507-194701DF4755}"/>
              </a:ext>
            </a:extLst>
          </p:cNvPr>
          <p:cNvSpPr txBox="1">
            <a:spLocks noChangeArrowheads="1"/>
          </p:cNvSpPr>
          <p:nvPr/>
        </p:nvSpPr>
        <p:spPr bwMode="auto">
          <a:xfrm>
            <a:off x="2819400" y="2286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t>Chicago Fire!</a:t>
            </a:r>
          </a:p>
        </p:txBody>
      </p:sp>
      <p:sp>
        <p:nvSpPr>
          <p:cNvPr id="4" name="Rectangle 3">
            <a:extLst>
              <a:ext uri="{FF2B5EF4-FFF2-40B4-BE49-F238E27FC236}">
                <a16:creationId xmlns:a16="http://schemas.microsoft.com/office/drawing/2014/main" id="{8D26C505-7141-E4C1-CF5A-3C4736261176}"/>
              </a:ext>
            </a:extLst>
          </p:cNvPr>
          <p:cNvSpPr>
            <a:spLocks noChangeArrowheads="1"/>
          </p:cNvSpPr>
          <p:nvPr/>
        </p:nvSpPr>
        <p:spPr bwMode="auto">
          <a:xfrm>
            <a:off x="304800" y="812800"/>
            <a:ext cx="83454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One of the worst fire disasters in the history of the United States took place in Chicago on October 8, 1871. It all started with a small fire in O’Leary’s barn in south Chicago. Most of the buildings in those days were made of wood and once the fire got going it was tough to stop. Over 20,000 buildings were completely destroyed. The fire left close to 100,000 inhabitants homeless and killed between 200 and 300 people.</a:t>
            </a:r>
          </a:p>
          <a:p>
            <a:endParaRPr lang="en-US" altLang="en-US"/>
          </a:p>
        </p:txBody>
      </p:sp>
      <p:grpSp>
        <p:nvGrpSpPr>
          <p:cNvPr id="7" name="Group 6">
            <a:extLst>
              <a:ext uri="{FF2B5EF4-FFF2-40B4-BE49-F238E27FC236}">
                <a16:creationId xmlns:a16="http://schemas.microsoft.com/office/drawing/2014/main" id="{15594DD9-7C57-C041-1E5B-C2EB41867867}"/>
              </a:ext>
            </a:extLst>
          </p:cNvPr>
          <p:cNvGrpSpPr>
            <a:grpSpLocks/>
          </p:cNvGrpSpPr>
          <p:nvPr/>
        </p:nvGrpSpPr>
        <p:grpSpPr bwMode="auto">
          <a:xfrm>
            <a:off x="2514600" y="3340100"/>
            <a:ext cx="6477000" cy="3446463"/>
            <a:chOff x="2514600" y="3339882"/>
            <a:chExt cx="6477000" cy="3446383"/>
          </a:xfrm>
        </p:grpSpPr>
        <p:pic>
          <p:nvPicPr>
            <p:cNvPr id="32774" name="Picture 2" descr="http://www.ducksters.com/geography/us_states/illinois_chicago_skyline.JPG">
              <a:extLst>
                <a:ext uri="{FF2B5EF4-FFF2-40B4-BE49-F238E27FC236}">
                  <a16:creationId xmlns:a16="http://schemas.microsoft.com/office/drawing/2014/main" id="{710F6A86-F676-89EA-4D67-AD1E53DF4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797082"/>
              <a:ext cx="3038475" cy="228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Box 4">
              <a:extLst>
                <a:ext uri="{FF2B5EF4-FFF2-40B4-BE49-F238E27FC236}">
                  <a16:creationId xmlns:a16="http://schemas.microsoft.com/office/drawing/2014/main" id="{A785A0A8-996F-66F4-7A79-94C92BF5B935}"/>
                </a:ext>
              </a:extLst>
            </p:cNvPr>
            <p:cNvSpPr txBox="1">
              <a:spLocks noChangeArrowheads="1"/>
            </p:cNvSpPr>
            <p:nvPr/>
          </p:nvSpPr>
          <p:spPr bwMode="auto">
            <a:xfrm>
              <a:off x="5938837" y="3339882"/>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Chicago today</a:t>
              </a:r>
            </a:p>
          </p:txBody>
        </p:sp>
        <p:sp>
          <p:nvSpPr>
            <p:cNvPr id="32776" name="TextBox 5">
              <a:extLst>
                <a:ext uri="{FF2B5EF4-FFF2-40B4-BE49-F238E27FC236}">
                  <a16:creationId xmlns:a16="http://schemas.microsoft.com/office/drawing/2014/main" id="{FDC62328-B1A9-6709-1298-D46FDE35EFBC}"/>
                </a:ext>
              </a:extLst>
            </p:cNvPr>
            <p:cNvSpPr txBox="1">
              <a:spLocks noChangeArrowheads="1"/>
            </p:cNvSpPr>
            <p:nvPr/>
          </p:nvSpPr>
          <p:spPr bwMode="auto">
            <a:xfrm>
              <a:off x="2514600" y="6324600"/>
              <a:ext cx="647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Why would a city-wide fire be less likely today?</a:t>
              </a:r>
            </a:p>
          </p:txBody>
        </p:sp>
      </p:grpSp>
      <p:pic>
        <p:nvPicPr>
          <p:cNvPr id="31748" name="Picture 4" descr="http://i.ytimg.com/vi/cQ9u-qJzmbk/maxresdefault.jpg">
            <a:extLst>
              <a:ext uri="{FF2B5EF4-FFF2-40B4-BE49-F238E27FC236}">
                <a16:creationId xmlns:a16="http://schemas.microsoft.com/office/drawing/2014/main" id="{7DE7E671-B162-BA0A-5080-B09448D49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3" y="3581400"/>
            <a:ext cx="447992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p:cTn id="10" dur="1" fill="hold">
                                          <p:stCondLst>
                                            <p:cond delay="0"/>
                                          </p:stCondLst>
                                        </p:cTn>
                                        <p:tgtEl>
                                          <p:spTgt spid="31748"/>
                                        </p:tgtEl>
                                        <p:attrNameLst>
                                          <p:attrName>style.visibility</p:attrName>
                                        </p:attrNameLst>
                                      </p:cBhvr>
                                      <p:to>
                                        <p:strVal val="visible"/>
                                      </p:to>
                                    </p:set>
                                    <p:animEffect transition="in" filter="diamond(in)">
                                      <p:cBhvr>
                                        <p:cTn id="11" dur="2000"/>
                                        <p:tgtEl>
                                          <p:spTgt spid="317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2DE7DFAC-5A5A-9812-3077-9D602AC76921}"/>
              </a:ext>
            </a:extLst>
          </p:cNvPr>
          <p:cNvSpPr>
            <a:spLocks noChangeArrowheads="1"/>
          </p:cNvSpPr>
          <p:nvPr/>
        </p:nvSpPr>
        <p:spPr bwMode="auto">
          <a:xfrm>
            <a:off x="685800" y="828675"/>
            <a:ext cx="723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In 1889, Jane Addams opened </a:t>
            </a:r>
            <a:r>
              <a:rPr lang="en-US" altLang="en-US" i="1"/>
              <a:t>Hull House </a:t>
            </a:r>
            <a:r>
              <a:rPr lang="en-US" altLang="en-US"/>
              <a:t>in Chicago to help recently-arrived immigrants.</a:t>
            </a:r>
          </a:p>
        </p:txBody>
      </p:sp>
      <p:pic>
        <p:nvPicPr>
          <p:cNvPr id="33795" name="Picture 2" descr="http://upload.wikimedia.org/wikipedia/commons/2/26/Hull_House_2.JPG">
            <a:extLst>
              <a:ext uri="{FF2B5EF4-FFF2-40B4-BE49-F238E27FC236}">
                <a16:creationId xmlns:a16="http://schemas.microsoft.com/office/drawing/2014/main" id="{97D2DC98-7FF7-FA95-8612-BC32094F0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828800"/>
            <a:ext cx="348932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8">
            <a:extLst>
              <a:ext uri="{FF2B5EF4-FFF2-40B4-BE49-F238E27FC236}">
                <a16:creationId xmlns:a16="http://schemas.microsoft.com/office/drawing/2014/main" id="{2AC37A0F-EE2A-9E06-046D-10856DB43007}"/>
              </a:ext>
            </a:extLst>
          </p:cNvPr>
          <p:cNvSpPr txBox="1">
            <a:spLocks noChangeArrowheads="1"/>
          </p:cNvSpPr>
          <p:nvPr/>
        </p:nvSpPr>
        <p:spPr bwMode="auto">
          <a:xfrm>
            <a:off x="2819400" y="2286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t>Hull House</a:t>
            </a:r>
          </a:p>
        </p:txBody>
      </p:sp>
      <p:sp>
        <p:nvSpPr>
          <p:cNvPr id="10" name="TextBox 9">
            <a:extLst>
              <a:ext uri="{FF2B5EF4-FFF2-40B4-BE49-F238E27FC236}">
                <a16:creationId xmlns:a16="http://schemas.microsoft.com/office/drawing/2014/main" id="{2F2EBC4E-AEFA-B92F-951A-559161418A48}"/>
              </a:ext>
            </a:extLst>
          </p:cNvPr>
          <p:cNvSpPr txBox="1">
            <a:spLocks noChangeArrowheads="1"/>
          </p:cNvSpPr>
          <p:nvPr/>
        </p:nvSpPr>
        <p:spPr bwMode="auto">
          <a:xfrm>
            <a:off x="876300" y="4449763"/>
            <a:ext cx="7543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t>This is what she did:</a:t>
            </a:r>
          </a:p>
          <a:p>
            <a:r>
              <a:rPr lang="en-US" altLang="en-US" b="1"/>
              <a:t>For children: </a:t>
            </a:r>
            <a:r>
              <a:rPr lang="en-US" altLang="en-US"/>
              <a:t>Day care, kindergarten, game room, gymnasium, after-school activities</a:t>
            </a:r>
          </a:p>
          <a:p>
            <a:r>
              <a:rPr lang="en-US" altLang="en-US" b="1"/>
              <a:t>For women: </a:t>
            </a:r>
            <a:r>
              <a:rPr lang="en-US" altLang="en-US"/>
              <a:t>Cooking classes, dances, citizenship preparation classes, language classes</a:t>
            </a:r>
          </a:p>
        </p:txBody>
      </p:sp>
      <p:sp>
        <p:nvSpPr>
          <p:cNvPr id="11" name="TextBox 10">
            <a:extLst>
              <a:ext uri="{FF2B5EF4-FFF2-40B4-BE49-F238E27FC236}">
                <a16:creationId xmlns:a16="http://schemas.microsoft.com/office/drawing/2014/main" id="{E55D48F0-09D1-5AD5-25F3-E658B37510E3}"/>
              </a:ext>
            </a:extLst>
          </p:cNvPr>
          <p:cNvSpPr txBox="1">
            <a:spLocks noChangeArrowheads="1"/>
          </p:cNvSpPr>
          <p:nvPr/>
        </p:nvSpPr>
        <p:spPr bwMode="auto">
          <a:xfrm>
            <a:off x="4876800" y="6378575"/>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solidFill>
                  <a:srgbClr val="0070C0"/>
                </a:solidFill>
              </a:rPr>
              <a:t>AND MUCH, MUCH MORE!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7">
            <a:extLst>
              <a:ext uri="{FF2B5EF4-FFF2-40B4-BE49-F238E27FC236}">
                <a16:creationId xmlns:a16="http://schemas.microsoft.com/office/drawing/2014/main" id="{B061BAB0-794B-6E0B-7D39-5C6063C1FB26}"/>
              </a:ext>
            </a:extLst>
          </p:cNvPr>
          <p:cNvSpPr txBox="1">
            <a:spLocks noChangeArrowheads="1"/>
          </p:cNvSpPr>
          <p:nvPr/>
        </p:nvSpPr>
        <p:spPr bwMode="auto">
          <a:xfrm>
            <a:off x="1447800" y="3048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t>The World’s Columbian Exposition</a:t>
            </a:r>
          </a:p>
        </p:txBody>
      </p:sp>
      <p:sp>
        <p:nvSpPr>
          <p:cNvPr id="34819" name="Rectangle 8">
            <a:extLst>
              <a:ext uri="{FF2B5EF4-FFF2-40B4-BE49-F238E27FC236}">
                <a16:creationId xmlns:a16="http://schemas.microsoft.com/office/drawing/2014/main" id="{EBAB1920-87CC-3917-5584-2EB79C7888AA}"/>
              </a:ext>
            </a:extLst>
          </p:cNvPr>
          <p:cNvSpPr>
            <a:spLocks noChangeArrowheads="1"/>
          </p:cNvSpPr>
          <p:nvPr/>
        </p:nvSpPr>
        <p:spPr bwMode="auto">
          <a:xfrm>
            <a:off x="501650" y="1073150"/>
            <a:ext cx="830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This was a World's Fair held in Chicago in 1893 to celebrate the 400th anniversary of Christopher Columbus' arrival in the New World in 1492.  Which one of the pictured images was NOT introduced at that World’s Fair?</a:t>
            </a:r>
          </a:p>
        </p:txBody>
      </p:sp>
      <p:pic>
        <p:nvPicPr>
          <p:cNvPr id="37890" name="Picture 2" descr="Story Image">
            <a:extLst>
              <a:ext uri="{FF2B5EF4-FFF2-40B4-BE49-F238E27FC236}">
                <a16:creationId xmlns:a16="http://schemas.microsoft.com/office/drawing/2014/main" id="{7A86C8B9-DC49-EF7A-E653-6C5B984CA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816225"/>
            <a:ext cx="1355725"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http://www.thisoldappliance.com/oldpic.jpg">
            <a:extLst>
              <a:ext uri="{FF2B5EF4-FFF2-40B4-BE49-F238E27FC236}">
                <a16:creationId xmlns:a16="http://schemas.microsoft.com/office/drawing/2014/main" id="{D019E136-6486-31B8-CEE3-E2C3750D45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2878138"/>
            <a:ext cx="1905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http://www.durhammag.com/downloads/2689/download/cracker-jack-prize.jpg?cb=4225c47d0b57eb8bf9d7e5ff1396e0ae">
            <a:extLst>
              <a:ext uri="{FF2B5EF4-FFF2-40B4-BE49-F238E27FC236}">
                <a16:creationId xmlns:a16="http://schemas.microsoft.com/office/drawing/2014/main" id="{C15A2AD3-B54C-9501-964F-8E3ED48EC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7013" y="5227638"/>
            <a:ext cx="16446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ADBAFA83-DE1C-3228-28BE-1A6C5AC346E5}"/>
              </a:ext>
            </a:extLst>
          </p:cNvPr>
          <p:cNvGrpSpPr>
            <a:grpSpLocks/>
          </p:cNvGrpSpPr>
          <p:nvPr/>
        </p:nvGrpSpPr>
        <p:grpSpPr bwMode="auto">
          <a:xfrm>
            <a:off x="2368550" y="2847975"/>
            <a:ext cx="1646238" cy="2033588"/>
            <a:chOff x="2163762" y="2971800"/>
            <a:chExt cx="1646238" cy="2033588"/>
          </a:xfrm>
        </p:grpSpPr>
        <p:pic>
          <p:nvPicPr>
            <p:cNvPr id="34830" name="Picture 8" descr="http://media-cache-ak0.pinimg.com/236x/fc/dd/ee/fcddee8190c4956f0e8a41cc950ec092.jpg">
              <a:extLst>
                <a:ext uri="{FF2B5EF4-FFF2-40B4-BE49-F238E27FC236}">
                  <a16:creationId xmlns:a16="http://schemas.microsoft.com/office/drawing/2014/main" id="{BFD031BA-5332-5466-CC37-0E7115B99A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3762" y="2971800"/>
              <a:ext cx="1504855"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eft Arrow 9">
              <a:extLst>
                <a:ext uri="{FF2B5EF4-FFF2-40B4-BE49-F238E27FC236}">
                  <a16:creationId xmlns:a16="http://schemas.microsoft.com/office/drawing/2014/main" id="{4E93362C-EA4D-7CD1-FF1C-E255834387F2}"/>
                </a:ext>
              </a:extLst>
            </p:cNvPr>
            <p:cNvSpPr/>
            <p:nvPr/>
          </p:nvSpPr>
          <p:spPr>
            <a:xfrm>
              <a:off x="3048000" y="4114800"/>
              <a:ext cx="7620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3" name="Group 12">
            <a:extLst>
              <a:ext uri="{FF2B5EF4-FFF2-40B4-BE49-F238E27FC236}">
                <a16:creationId xmlns:a16="http://schemas.microsoft.com/office/drawing/2014/main" id="{CADFB4FC-33CF-9161-E723-B8A00B2A8A23}"/>
              </a:ext>
            </a:extLst>
          </p:cNvPr>
          <p:cNvGrpSpPr>
            <a:grpSpLocks/>
          </p:cNvGrpSpPr>
          <p:nvPr/>
        </p:nvGrpSpPr>
        <p:grpSpPr bwMode="auto">
          <a:xfrm>
            <a:off x="6248400" y="5021263"/>
            <a:ext cx="2781300" cy="1733550"/>
            <a:chOff x="6248400" y="5020638"/>
            <a:chExt cx="2781300" cy="1734494"/>
          </a:xfrm>
        </p:grpSpPr>
        <p:pic>
          <p:nvPicPr>
            <p:cNvPr id="34828" name="Picture 10" descr="http://imgc.allpostersimages.com/images/P-473-488-90/58/5854/5TISG00Z/posters/postcard-folder-souvenir-of-chicago-world-s-fair.jpg">
              <a:extLst>
                <a:ext uri="{FF2B5EF4-FFF2-40B4-BE49-F238E27FC236}">
                  <a16:creationId xmlns:a16="http://schemas.microsoft.com/office/drawing/2014/main" id="{90CE8363-BE55-0D30-4A66-01FC3F6C51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5020638"/>
              <a:ext cx="2490543" cy="156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TextBox 11">
              <a:extLst>
                <a:ext uri="{FF2B5EF4-FFF2-40B4-BE49-F238E27FC236}">
                  <a16:creationId xmlns:a16="http://schemas.microsoft.com/office/drawing/2014/main" id="{342E5A31-D63F-DA63-038B-FD1CE5C93E3C}"/>
                </a:ext>
              </a:extLst>
            </p:cNvPr>
            <p:cNvSpPr txBox="1">
              <a:spLocks noChangeArrowheads="1"/>
            </p:cNvSpPr>
            <p:nvPr/>
          </p:nvSpPr>
          <p:spPr bwMode="auto">
            <a:xfrm>
              <a:off x="6629400" y="6416578"/>
              <a:ext cx="2400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600"/>
                <a:t>(picture postcard)</a:t>
              </a:r>
            </a:p>
          </p:txBody>
        </p:sp>
      </p:grpSp>
      <p:pic>
        <p:nvPicPr>
          <p:cNvPr id="37900" name="Picture 12" descr="http://0.tqn.com/d/inventors/1/0/a/7/zipper2.jpg">
            <a:extLst>
              <a:ext uri="{FF2B5EF4-FFF2-40B4-BE49-F238E27FC236}">
                <a16:creationId xmlns:a16="http://schemas.microsoft.com/office/drawing/2014/main" id="{041155F1-2FB8-05CB-F8A0-20FA8E9CFE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9938" y="2847975"/>
            <a:ext cx="1419225"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4" descr="http://acimg.auctivacommerce.com/imgdata/0/1/8/3/1/4/webimg/4701965.jpg">
            <a:extLst>
              <a:ext uri="{FF2B5EF4-FFF2-40B4-BE49-F238E27FC236}">
                <a16:creationId xmlns:a16="http://schemas.microsoft.com/office/drawing/2014/main" id="{C8C1CBA1-F0CD-00FC-5D81-7E24394AF2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300" y="5064125"/>
            <a:ext cx="2757488"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FCCB0727-BCF8-A92B-9714-3DDB6E9D5CE3}"/>
              </a:ext>
            </a:extLst>
          </p:cNvPr>
          <p:cNvSpPr/>
          <p:nvPr/>
        </p:nvSpPr>
        <p:spPr>
          <a:xfrm rot="20451132">
            <a:off x="974833" y="5572413"/>
            <a:ext cx="2559996" cy="461665"/>
          </a:xfrm>
          <a:prstGeom prst="rect">
            <a:avLst/>
          </a:prstGeom>
          <a:noFill/>
        </p:spPr>
        <p:txBody>
          <a:bodyPr wrap="none">
            <a:spAutoFit/>
          </a:bodyPr>
          <a:lstStyle/>
          <a:p>
            <a:pPr algn="ctr">
              <a:defRPr/>
            </a:pPr>
            <a:r>
              <a:rPr lang="en-US" b="1" dirty="0">
                <a:ln w="0"/>
                <a:solidFill>
                  <a:srgbClr val="FF0000"/>
                </a:solidFill>
                <a:effectLst>
                  <a:reflection blurRad="6350" stA="53000" endA="300" endPos="35500" dir="5400000" sy="-90000" algn="bl" rotWithShape="0"/>
                </a:effectLst>
              </a:rPr>
              <a:t>1964 World’s Fair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fade">
                                      <p:cBhvr>
                                        <p:cTn id="12" dur="500"/>
                                        <p:tgtEl>
                                          <p:spTgt spid="378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7894"/>
                                        </p:tgtEl>
                                        <p:attrNameLst>
                                          <p:attrName>style.visibility</p:attrName>
                                        </p:attrNameLst>
                                      </p:cBhvr>
                                      <p:to>
                                        <p:strVal val="visible"/>
                                      </p:to>
                                    </p:set>
                                    <p:animEffect transition="in" filter="fade">
                                      <p:cBhvr>
                                        <p:cTn id="17" dur="500"/>
                                        <p:tgtEl>
                                          <p:spTgt spid="378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7902"/>
                                        </p:tgtEl>
                                        <p:attrNameLst>
                                          <p:attrName>style.visibility</p:attrName>
                                        </p:attrNameLst>
                                      </p:cBhvr>
                                      <p:to>
                                        <p:strVal val="visible"/>
                                      </p:to>
                                    </p:set>
                                    <p:animEffect transition="in" filter="fade">
                                      <p:cBhvr>
                                        <p:cTn id="27" dur="500"/>
                                        <p:tgtEl>
                                          <p:spTgt spid="379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7900"/>
                                        </p:tgtEl>
                                        <p:attrNameLst>
                                          <p:attrName>style.visibility</p:attrName>
                                        </p:attrNameLst>
                                      </p:cBhvr>
                                      <p:to>
                                        <p:strVal val="visible"/>
                                      </p:to>
                                    </p:set>
                                    <p:animEffect transition="in" filter="fade">
                                      <p:cBhvr>
                                        <p:cTn id="37" dur="500"/>
                                        <p:tgtEl>
                                          <p:spTgt spid="3790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explode.wav"/>
                                        </p:tgtEl>
                                      </p:cMediaNode>
                                    </p:audio>
                                  </p:subTnLst>
                                </p:cTn>
                              </p:par>
                              <p:par>
                                <p:cTn id="42" presetID="6" presetClass="emph" presetSubtype="0" fill="hold" nodeType="withEffect">
                                  <p:stCondLst>
                                    <p:cond delay="0"/>
                                  </p:stCondLst>
                                  <p:childTnLst>
                                    <p:animScale>
                                      <p:cBhvr>
                                        <p:cTn id="43"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0D7CC3-A73A-1975-D2C6-9CB7BF589920}"/>
              </a:ext>
            </a:extLst>
          </p:cNvPr>
          <p:cNvSpPr>
            <a:spLocks noChangeArrowheads="1"/>
          </p:cNvSpPr>
          <p:nvPr/>
        </p:nvSpPr>
        <p:spPr bwMode="auto">
          <a:xfrm>
            <a:off x="390525" y="51816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In the violent riot that ensued, buildings were destroyed and looted. Two unrelated black members of the community were lynched. The appalling event led to the formation of the National Association for the Advancement of Colored People (NAACP) a few months later.</a:t>
            </a:r>
          </a:p>
        </p:txBody>
      </p:sp>
      <p:sp>
        <p:nvSpPr>
          <p:cNvPr id="35843" name="TextBox 2">
            <a:extLst>
              <a:ext uri="{FF2B5EF4-FFF2-40B4-BE49-F238E27FC236}">
                <a16:creationId xmlns:a16="http://schemas.microsoft.com/office/drawing/2014/main" id="{40711731-9E35-A81D-DCDE-2B710F1A4A03}"/>
              </a:ext>
            </a:extLst>
          </p:cNvPr>
          <p:cNvSpPr txBox="1">
            <a:spLocks noChangeArrowheads="1"/>
          </p:cNvSpPr>
          <p:nvPr/>
        </p:nvSpPr>
        <p:spPr bwMode="auto">
          <a:xfrm>
            <a:off x="1541463" y="3810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t>The NAACP started in Springfield</a:t>
            </a:r>
          </a:p>
        </p:txBody>
      </p:sp>
      <p:sp>
        <p:nvSpPr>
          <p:cNvPr id="4" name="TextBox 3">
            <a:extLst>
              <a:ext uri="{FF2B5EF4-FFF2-40B4-BE49-F238E27FC236}">
                <a16:creationId xmlns:a16="http://schemas.microsoft.com/office/drawing/2014/main" id="{63FE0AD5-71FE-8AC8-DFD4-45FFEB7AD774}"/>
              </a:ext>
            </a:extLst>
          </p:cNvPr>
          <p:cNvSpPr txBox="1">
            <a:spLocks noChangeArrowheads="1"/>
          </p:cNvSpPr>
          <p:nvPr/>
        </p:nvSpPr>
        <p:spPr bwMode="auto">
          <a:xfrm>
            <a:off x="360363" y="1219200"/>
            <a:ext cx="8250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On August 14, 1908, two black men were accused of separate crimes against white men.</a:t>
            </a:r>
          </a:p>
          <a:p>
            <a:r>
              <a:rPr lang="en-US" altLang="en-US"/>
              <a:t>An angry mob gathered outside of the city jail to seek revenge.</a:t>
            </a:r>
          </a:p>
        </p:txBody>
      </p:sp>
      <p:pic>
        <p:nvPicPr>
          <p:cNvPr id="39940" name="Picture 4" descr="http://lcweb.loc.gov/exhibits/odyssey/archive/06/0610002t.gif">
            <a:extLst>
              <a:ext uri="{FF2B5EF4-FFF2-40B4-BE49-F238E27FC236}">
                <a16:creationId xmlns:a16="http://schemas.microsoft.com/office/drawing/2014/main" id="{C0A7AC54-FA35-F367-BC57-BC5AEADC3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93975"/>
            <a:ext cx="576262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39940"/>
                                        </p:tgtEl>
                                        <p:attrNameLst>
                                          <p:attrName>style.visibility</p:attrName>
                                        </p:attrNameLst>
                                      </p:cBhvr>
                                      <p:to>
                                        <p:strVal val="visible"/>
                                      </p:to>
                                    </p:set>
                                    <p:animEffect transition="in" filter="randombar(horizontal)">
                                      <p:cBhvr>
                                        <p:cTn id="13" dur="500"/>
                                        <p:tgtEl>
                                          <p:spTgt spid="399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000" fill="hold"/>
                                        <p:tgtEl>
                                          <p:spTgt spid="2"/>
                                        </p:tgtEl>
                                        <p:attrNameLst>
                                          <p:attrName>ppt_x</p:attrName>
                                        </p:attrNameLst>
                                      </p:cBhvr>
                                      <p:tavLst>
                                        <p:tav tm="0">
                                          <p:val>
                                            <p:strVal val="0-#ppt_w/2"/>
                                          </p:val>
                                        </p:tav>
                                        <p:tav tm="100000">
                                          <p:val>
                                            <p:strVal val="#ppt_x"/>
                                          </p:val>
                                        </p:tav>
                                      </p:tavLst>
                                    </p:anim>
                                    <p:anim calcmode="lin" valueType="num">
                                      <p:cBhvr additive="base">
                                        <p:cTn id="19"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a:extLst>
              <a:ext uri="{FF2B5EF4-FFF2-40B4-BE49-F238E27FC236}">
                <a16:creationId xmlns:a16="http://schemas.microsoft.com/office/drawing/2014/main" id="{8164B660-E0CD-09DD-0F1A-BFE412C7B036}"/>
              </a:ext>
            </a:extLst>
          </p:cNvPr>
          <p:cNvSpPr txBox="1">
            <a:spLocks noChangeArrowheads="1"/>
          </p:cNvSpPr>
          <p:nvPr/>
        </p:nvSpPr>
        <p:spPr bwMode="auto">
          <a:xfrm>
            <a:off x="1354138" y="120650"/>
            <a:ext cx="693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t>Many companies began in Illinois</a:t>
            </a:r>
          </a:p>
        </p:txBody>
      </p:sp>
      <p:sp>
        <p:nvSpPr>
          <p:cNvPr id="3" name="Rectangle 2">
            <a:extLst>
              <a:ext uri="{FF2B5EF4-FFF2-40B4-BE49-F238E27FC236}">
                <a16:creationId xmlns:a16="http://schemas.microsoft.com/office/drawing/2014/main" id="{0539EE0A-512E-8140-34AE-E265AA7649CE}"/>
              </a:ext>
            </a:extLst>
          </p:cNvPr>
          <p:cNvSpPr>
            <a:spLocks noChangeArrowheads="1"/>
          </p:cNvSpPr>
          <p:nvPr/>
        </p:nvSpPr>
        <p:spPr bwMode="auto">
          <a:xfrm>
            <a:off x="249238" y="1903413"/>
            <a:ext cx="419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1955 - McDonald's Corporation is founded in Des Plaines</a:t>
            </a:r>
          </a:p>
        </p:txBody>
      </p:sp>
      <p:sp>
        <p:nvSpPr>
          <p:cNvPr id="4" name="Rectangle 3">
            <a:extLst>
              <a:ext uri="{FF2B5EF4-FFF2-40B4-BE49-F238E27FC236}">
                <a16:creationId xmlns:a16="http://schemas.microsoft.com/office/drawing/2014/main" id="{A98D7618-B901-2934-23B7-49F6421D15AB}"/>
              </a:ext>
            </a:extLst>
          </p:cNvPr>
          <p:cNvSpPr>
            <a:spLocks noChangeArrowheads="1"/>
          </p:cNvSpPr>
          <p:nvPr/>
        </p:nvSpPr>
        <p:spPr bwMode="auto">
          <a:xfrm>
            <a:off x="152400" y="4051300"/>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1910 - Caterpillar opened up a plant in East Peoria</a:t>
            </a:r>
          </a:p>
        </p:txBody>
      </p:sp>
      <p:sp>
        <p:nvSpPr>
          <p:cNvPr id="5" name="TextBox 4">
            <a:extLst>
              <a:ext uri="{FF2B5EF4-FFF2-40B4-BE49-F238E27FC236}">
                <a16:creationId xmlns:a16="http://schemas.microsoft.com/office/drawing/2014/main" id="{CE7ADE17-CA2F-2B03-A14F-DF36A6DFD025}"/>
              </a:ext>
            </a:extLst>
          </p:cNvPr>
          <p:cNvSpPr txBox="1">
            <a:spLocks noChangeArrowheads="1"/>
          </p:cNvSpPr>
          <p:nvPr/>
        </p:nvSpPr>
        <p:spPr bwMode="auto">
          <a:xfrm>
            <a:off x="4648200" y="1931988"/>
            <a:ext cx="388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1837 – John Deere opened a plant in Grand Detour</a:t>
            </a:r>
          </a:p>
        </p:txBody>
      </p:sp>
      <p:sp>
        <p:nvSpPr>
          <p:cNvPr id="6" name="TextBox 5">
            <a:extLst>
              <a:ext uri="{FF2B5EF4-FFF2-40B4-BE49-F238E27FC236}">
                <a16:creationId xmlns:a16="http://schemas.microsoft.com/office/drawing/2014/main" id="{B4290A06-11D6-E2AF-AA56-1E8040D2C324}"/>
              </a:ext>
            </a:extLst>
          </p:cNvPr>
          <p:cNvSpPr txBox="1">
            <a:spLocks noChangeArrowheads="1"/>
          </p:cNvSpPr>
          <p:nvPr/>
        </p:nvSpPr>
        <p:spPr bwMode="auto">
          <a:xfrm>
            <a:off x="4724400" y="4110038"/>
            <a:ext cx="3810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1922 – State Farm Insurance is founded in Bloomington</a:t>
            </a:r>
          </a:p>
        </p:txBody>
      </p:sp>
      <p:sp>
        <p:nvSpPr>
          <p:cNvPr id="7" name="TextBox 6">
            <a:extLst>
              <a:ext uri="{FF2B5EF4-FFF2-40B4-BE49-F238E27FC236}">
                <a16:creationId xmlns:a16="http://schemas.microsoft.com/office/drawing/2014/main" id="{2A1D0146-1A0B-042E-AF0B-6EC2D4F66ED3}"/>
              </a:ext>
            </a:extLst>
          </p:cNvPr>
          <p:cNvSpPr txBox="1">
            <a:spLocks noChangeArrowheads="1"/>
          </p:cNvSpPr>
          <p:nvPr/>
        </p:nvSpPr>
        <p:spPr bwMode="auto">
          <a:xfrm>
            <a:off x="249238" y="5867400"/>
            <a:ext cx="419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1916 – Ideal Industries is founded in Chicago, Illinois</a:t>
            </a:r>
          </a:p>
        </p:txBody>
      </p:sp>
      <p:sp>
        <p:nvSpPr>
          <p:cNvPr id="8" name="TextBox 7">
            <a:extLst>
              <a:ext uri="{FF2B5EF4-FFF2-40B4-BE49-F238E27FC236}">
                <a16:creationId xmlns:a16="http://schemas.microsoft.com/office/drawing/2014/main" id="{0CDA8168-A380-48A2-AF9C-E698FB1E8B56}"/>
              </a:ext>
            </a:extLst>
          </p:cNvPr>
          <p:cNvSpPr txBox="1">
            <a:spLocks noChangeArrowheads="1"/>
          </p:cNvSpPr>
          <p:nvPr/>
        </p:nvSpPr>
        <p:spPr bwMode="auto">
          <a:xfrm>
            <a:off x="5565775" y="5370513"/>
            <a:ext cx="327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1932 – Mrs. Fisher began making potato chips in Rockford</a:t>
            </a:r>
          </a:p>
        </p:txBody>
      </p:sp>
      <p:pic>
        <p:nvPicPr>
          <p:cNvPr id="40962" name="Picture 2" descr="http://upload.wikimedia.org/wikipedia/commons/thumb/3/36/McDonald%27s_Golden_Arches.svg/300px-McDonald%27s_Golden_Arches.svg.png">
            <a:extLst>
              <a:ext uri="{FF2B5EF4-FFF2-40B4-BE49-F238E27FC236}">
                <a16:creationId xmlns:a16="http://schemas.microsoft.com/office/drawing/2014/main" id="{45DFDBC9-03B8-C0D9-C34B-E1ED725C7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138" y="698500"/>
            <a:ext cx="14319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http://upload.wikimedia.org/wikipedia/en/thumb/c/cf/John_Deere_logo.svg/145px-John_Deere_logo.svg.png">
            <a:extLst>
              <a:ext uri="{FF2B5EF4-FFF2-40B4-BE49-F238E27FC236}">
                <a16:creationId xmlns:a16="http://schemas.microsoft.com/office/drawing/2014/main" id="{95DE0B72-68E0-D6CC-66AC-ED1EE8BC3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438" y="738188"/>
            <a:ext cx="160496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8" descr="http://www.nssga.org/wp-content/uploads/2013/09/Caterpillar.jpg">
            <a:extLst>
              <a:ext uri="{FF2B5EF4-FFF2-40B4-BE49-F238E27FC236}">
                <a16:creationId xmlns:a16="http://schemas.microsoft.com/office/drawing/2014/main" id="{431D7AF3-DE97-C81A-BAAC-E3F84E0533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8" y="2789238"/>
            <a:ext cx="188912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http://bloximages.newyork1.vip.townnews.com/heraldstandard.com/content/tncms/assets/v3/business/8/2d/82d4a90b-d8c8-5d1c-aa0d-2a3c42dac2ed/5422e20801472.image.png">
            <a:extLst>
              <a:ext uri="{FF2B5EF4-FFF2-40B4-BE49-F238E27FC236}">
                <a16:creationId xmlns:a16="http://schemas.microsoft.com/office/drawing/2014/main" id="{A8892C75-B955-98E8-9C0E-E9D6CE5961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633" t="36494" r="8075"/>
          <a:stretch>
            <a:fillRect/>
          </a:stretch>
        </p:blipFill>
        <p:spPr bwMode="auto">
          <a:xfrm>
            <a:off x="5400675" y="2813050"/>
            <a:ext cx="22860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4" descr="http://upload.wikimedia.org/wikipedia/en/3/34/Ideal_Industries_logo.png">
            <a:extLst>
              <a:ext uri="{FF2B5EF4-FFF2-40B4-BE49-F238E27FC236}">
                <a16:creationId xmlns:a16="http://schemas.microsoft.com/office/drawing/2014/main" id="{26031E5A-262B-F3A3-C1D1-A14CECB48B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1738" y="4978400"/>
            <a:ext cx="18129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16" descr="https://encrypted-tbn2.gstatic.com/images?q=tbn:ANd9GcRzoXHFZo2R2__LOc18Ox3Y1YqHT5peu7MNcHwidnpg9wArv3Xg">
            <a:extLst>
              <a:ext uri="{FF2B5EF4-FFF2-40B4-BE49-F238E27FC236}">
                <a16:creationId xmlns:a16="http://schemas.microsoft.com/office/drawing/2014/main" id="{5E2CEE64-3137-24B1-F5AE-86A2AD178A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7063" y="5030788"/>
            <a:ext cx="1071562"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down)">
                                      <p:cBhvr>
                                        <p:cTn id="7" dur="580">
                                          <p:stCondLst>
                                            <p:cond delay="0"/>
                                          </p:stCondLst>
                                        </p:cTn>
                                        <p:tgtEl>
                                          <p:spTgt spid="40962"/>
                                        </p:tgtEl>
                                      </p:cBhvr>
                                    </p:animEffect>
                                    <p:anim calcmode="lin" valueType="num">
                                      <p:cBhvr>
                                        <p:cTn id="8" dur="1822" tmFilter="0,0; 0.14,0.36; 0.43,0.73; 0.71,0.91; 1.0,1.0">
                                          <p:stCondLst>
                                            <p:cond delay="0"/>
                                          </p:stCondLst>
                                        </p:cTn>
                                        <p:tgtEl>
                                          <p:spTgt spid="409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62"/>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62"/>
                                        </p:tgtEl>
                                      </p:cBhvr>
                                      <p:to x="100000" y="60000"/>
                                    </p:animScale>
                                    <p:animScale>
                                      <p:cBhvr>
                                        <p:cTn id="14" dur="166" decel="50000">
                                          <p:stCondLst>
                                            <p:cond delay="676"/>
                                          </p:stCondLst>
                                        </p:cTn>
                                        <p:tgtEl>
                                          <p:spTgt spid="40962"/>
                                        </p:tgtEl>
                                      </p:cBhvr>
                                      <p:to x="100000" y="100000"/>
                                    </p:animScale>
                                    <p:animScale>
                                      <p:cBhvr>
                                        <p:cTn id="15" dur="26">
                                          <p:stCondLst>
                                            <p:cond delay="1312"/>
                                          </p:stCondLst>
                                        </p:cTn>
                                        <p:tgtEl>
                                          <p:spTgt spid="40962"/>
                                        </p:tgtEl>
                                      </p:cBhvr>
                                      <p:to x="100000" y="80000"/>
                                    </p:animScale>
                                    <p:animScale>
                                      <p:cBhvr>
                                        <p:cTn id="16" dur="166" decel="50000">
                                          <p:stCondLst>
                                            <p:cond delay="1338"/>
                                          </p:stCondLst>
                                        </p:cTn>
                                        <p:tgtEl>
                                          <p:spTgt spid="40962"/>
                                        </p:tgtEl>
                                      </p:cBhvr>
                                      <p:to x="100000" y="100000"/>
                                    </p:animScale>
                                    <p:animScale>
                                      <p:cBhvr>
                                        <p:cTn id="17" dur="26">
                                          <p:stCondLst>
                                            <p:cond delay="1642"/>
                                          </p:stCondLst>
                                        </p:cTn>
                                        <p:tgtEl>
                                          <p:spTgt spid="40962"/>
                                        </p:tgtEl>
                                      </p:cBhvr>
                                      <p:to x="100000" y="90000"/>
                                    </p:animScale>
                                    <p:animScale>
                                      <p:cBhvr>
                                        <p:cTn id="18" dur="166" decel="50000">
                                          <p:stCondLst>
                                            <p:cond delay="1668"/>
                                          </p:stCondLst>
                                        </p:cTn>
                                        <p:tgtEl>
                                          <p:spTgt spid="40962"/>
                                        </p:tgtEl>
                                      </p:cBhvr>
                                      <p:to x="100000" y="100000"/>
                                    </p:animScale>
                                    <p:animScale>
                                      <p:cBhvr>
                                        <p:cTn id="19" dur="26">
                                          <p:stCondLst>
                                            <p:cond delay="1808"/>
                                          </p:stCondLst>
                                        </p:cTn>
                                        <p:tgtEl>
                                          <p:spTgt spid="40962"/>
                                        </p:tgtEl>
                                      </p:cBhvr>
                                      <p:to x="100000" y="95000"/>
                                    </p:animScale>
                                    <p:animScale>
                                      <p:cBhvr>
                                        <p:cTn id="20" dur="166" decel="50000">
                                          <p:stCondLst>
                                            <p:cond delay="1834"/>
                                          </p:stCondLst>
                                        </p:cTn>
                                        <p:tgtEl>
                                          <p:spTgt spid="4096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40972"/>
                                        </p:tgtEl>
                                        <p:attrNameLst>
                                          <p:attrName>style.visibility</p:attrName>
                                        </p:attrNameLst>
                                      </p:cBhvr>
                                      <p:to>
                                        <p:strVal val="visible"/>
                                      </p:to>
                                    </p:set>
                                    <p:animEffect transition="in" filter="wipe(down)">
                                      <p:cBhvr>
                                        <p:cTn id="25" dur="580">
                                          <p:stCondLst>
                                            <p:cond delay="0"/>
                                          </p:stCondLst>
                                        </p:cTn>
                                        <p:tgtEl>
                                          <p:spTgt spid="40972"/>
                                        </p:tgtEl>
                                      </p:cBhvr>
                                    </p:animEffect>
                                    <p:anim calcmode="lin" valueType="num">
                                      <p:cBhvr>
                                        <p:cTn id="26" dur="1822" tmFilter="0,0; 0.14,0.36; 0.43,0.73; 0.71,0.91; 1.0,1.0">
                                          <p:stCondLst>
                                            <p:cond delay="0"/>
                                          </p:stCondLst>
                                        </p:cTn>
                                        <p:tgtEl>
                                          <p:spTgt spid="4097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097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097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097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0972"/>
                                        </p:tgtEl>
                                        <p:attrNameLst>
                                          <p:attrName>ppt_y</p:attrName>
                                        </p:attrNameLst>
                                      </p:cBhvr>
                                      <p:tavLst>
                                        <p:tav tm="0" fmla="#ppt_y-sin(pi*$)/81">
                                          <p:val>
                                            <p:fltVal val="0"/>
                                          </p:val>
                                        </p:tav>
                                        <p:tav tm="100000">
                                          <p:val>
                                            <p:fltVal val="1"/>
                                          </p:val>
                                        </p:tav>
                                      </p:tavLst>
                                    </p:anim>
                                    <p:animScale>
                                      <p:cBhvr>
                                        <p:cTn id="31" dur="26">
                                          <p:stCondLst>
                                            <p:cond delay="650"/>
                                          </p:stCondLst>
                                        </p:cTn>
                                        <p:tgtEl>
                                          <p:spTgt spid="40972"/>
                                        </p:tgtEl>
                                      </p:cBhvr>
                                      <p:to x="100000" y="60000"/>
                                    </p:animScale>
                                    <p:animScale>
                                      <p:cBhvr>
                                        <p:cTn id="32" dur="166" decel="50000">
                                          <p:stCondLst>
                                            <p:cond delay="676"/>
                                          </p:stCondLst>
                                        </p:cTn>
                                        <p:tgtEl>
                                          <p:spTgt spid="40972"/>
                                        </p:tgtEl>
                                      </p:cBhvr>
                                      <p:to x="100000" y="100000"/>
                                    </p:animScale>
                                    <p:animScale>
                                      <p:cBhvr>
                                        <p:cTn id="33" dur="26">
                                          <p:stCondLst>
                                            <p:cond delay="1312"/>
                                          </p:stCondLst>
                                        </p:cTn>
                                        <p:tgtEl>
                                          <p:spTgt spid="40972"/>
                                        </p:tgtEl>
                                      </p:cBhvr>
                                      <p:to x="100000" y="80000"/>
                                    </p:animScale>
                                    <p:animScale>
                                      <p:cBhvr>
                                        <p:cTn id="34" dur="166" decel="50000">
                                          <p:stCondLst>
                                            <p:cond delay="1338"/>
                                          </p:stCondLst>
                                        </p:cTn>
                                        <p:tgtEl>
                                          <p:spTgt spid="40972"/>
                                        </p:tgtEl>
                                      </p:cBhvr>
                                      <p:to x="100000" y="100000"/>
                                    </p:animScale>
                                    <p:animScale>
                                      <p:cBhvr>
                                        <p:cTn id="35" dur="26">
                                          <p:stCondLst>
                                            <p:cond delay="1642"/>
                                          </p:stCondLst>
                                        </p:cTn>
                                        <p:tgtEl>
                                          <p:spTgt spid="40972"/>
                                        </p:tgtEl>
                                      </p:cBhvr>
                                      <p:to x="100000" y="90000"/>
                                    </p:animScale>
                                    <p:animScale>
                                      <p:cBhvr>
                                        <p:cTn id="36" dur="166" decel="50000">
                                          <p:stCondLst>
                                            <p:cond delay="1668"/>
                                          </p:stCondLst>
                                        </p:cTn>
                                        <p:tgtEl>
                                          <p:spTgt spid="40972"/>
                                        </p:tgtEl>
                                      </p:cBhvr>
                                      <p:to x="100000" y="100000"/>
                                    </p:animScale>
                                    <p:animScale>
                                      <p:cBhvr>
                                        <p:cTn id="37" dur="26">
                                          <p:stCondLst>
                                            <p:cond delay="1808"/>
                                          </p:stCondLst>
                                        </p:cTn>
                                        <p:tgtEl>
                                          <p:spTgt spid="40972"/>
                                        </p:tgtEl>
                                      </p:cBhvr>
                                      <p:to x="100000" y="95000"/>
                                    </p:animScale>
                                    <p:animScale>
                                      <p:cBhvr>
                                        <p:cTn id="38" dur="166" decel="50000">
                                          <p:stCondLst>
                                            <p:cond delay="1834"/>
                                          </p:stCondLst>
                                        </p:cTn>
                                        <p:tgtEl>
                                          <p:spTgt spid="40972"/>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40974"/>
                                        </p:tgtEl>
                                        <p:attrNameLst>
                                          <p:attrName>style.visibility</p:attrName>
                                        </p:attrNameLst>
                                      </p:cBhvr>
                                      <p:to>
                                        <p:strVal val="visible"/>
                                      </p:to>
                                    </p:set>
                                    <p:animEffect transition="in" filter="wipe(down)">
                                      <p:cBhvr>
                                        <p:cTn id="43" dur="580">
                                          <p:stCondLst>
                                            <p:cond delay="0"/>
                                          </p:stCondLst>
                                        </p:cTn>
                                        <p:tgtEl>
                                          <p:spTgt spid="40974"/>
                                        </p:tgtEl>
                                      </p:cBhvr>
                                    </p:animEffect>
                                    <p:anim calcmode="lin" valueType="num">
                                      <p:cBhvr>
                                        <p:cTn id="44" dur="1822" tmFilter="0,0; 0.14,0.36; 0.43,0.73; 0.71,0.91; 1.0,1.0">
                                          <p:stCondLst>
                                            <p:cond delay="0"/>
                                          </p:stCondLst>
                                        </p:cTn>
                                        <p:tgtEl>
                                          <p:spTgt spid="4097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097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097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097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0974"/>
                                        </p:tgtEl>
                                        <p:attrNameLst>
                                          <p:attrName>ppt_y</p:attrName>
                                        </p:attrNameLst>
                                      </p:cBhvr>
                                      <p:tavLst>
                                        <p:tav tm="0" fmla="#ppt_y-sin(pi*$)/81">
                                          <p:val>
                                            <p:fltVal val="0"/>
                                          </p:val>
                                        </p:tav>
                                        <p:tav tm="100000">
                                          <p:val>
                                            <p:fltVal val="1"/>
                                          </p:val>
                                        </p:tav>
                                      </p:tavLst>
                                    </p:anim>
                                    <p:animScale>
                                      <p:cBhvr>
                                        <p:cTn id="49" dur="26">
                                          <p:stCondLst>
                                            <p:cond delay="650"/>
                                          </p:stCondLst>
                                        </p:cTn>
                                        <p:tgtEl>
                                          <p:spTgt spid="40974"/>
                                        </p:tgtEl>
                                      </p:cBhvr>
                                      <p:to x="100000" y="60000"/>
                                    </p:animScale>
                                    <p:animScale>
                                      <p:cBhvr>
                                        <p:cTn id="50" dur="166" decel="50000">
                                          <p:stCondLst>
                                            <p:cond delay="676"/>
                                          </p:stCondLst>
                                        </p:cTn>
                                        <p:tgtEl>
                                          <p:spTgt spid="40974"/>
                                        </p:tgtEl>
                                      </p:cBhvr>
                                      <p:to x="100000" y="100000"/>
                                    </p:animScale>
                                    <p:animScale>
                                      <p:cBhvr>
                                        <p:cTn id="51" dur="26">
                                          <p:stCondLst>
                                            <p:cond delay="1312"/>
                                          </p:stCondLst>
                                        </p:cTn>
                                        <p:tgtEl>
                                          <p:spTgt spid="40974"/>
                                        </p:tgtEl>
                                      </p:cBhvr>
                                      <p:to x="100000" y="80000"/>
                                    </p:animScale>
                                    <p:animScale>
                                      <p:cBhvr>
                                        <p:cTn id="52" dur="166" decel="50000">
                                          <p:stCondLst>
                                            <p:cond delay="1338"/>
                                          </p:stCondLst>
                                        </p:cTn>
                                        <p:tgtEl>
                                          <p:spTgt spid="40974"/>
                                        </p:tgtEl>
                                      </p:cBhvr>
                                      <p:to x="100000" y="100000"/>
                                    </p:animScale>
                                    <p:animScale>
                                      <p:cBhvr>
                                        <p:cTn id="53" dur="26">
                                          <p:stCondLst>
                                            <p:cond delay="1642"/>
                                          </p:stCondLst>
                                        </p:cTn>
                                        <p:tgtEl>
                                          <p:spTgt spid="40974"/>
                                        </p:tgtEl>
                                      </p:cBhvr>
                                      <p:to x="100000" y="90000"/>
                                    </p:animScale>
                                    <p:animScale>
                                      <p:cBhvr>
                                        <p:cTn id="54" dur="166" decel="50000">
                                          <p:stCondLst>
                                            <p:cond delay="1668"/>
                                          </p:stCondLst>
                                        </p:cTn>
                                        <p:tgtEl>
                                          <p:spTgt spid="40974"/>
                                        </p:tgtEl>
                                      </p:cBhvr>
                                      <p:to x="100000" y="100000"/>
                                    </p:animScale>
                                    <p:animScale>
                                      <p:cBhvr>
                                        <p:cTn id="55" dur="26">
                                          <p:stCondLst>
                                            <p:cond delay="1808"/>
                                          </p:stCondLst>
                                        </p:cTn>
                                        <p:tgtEl>
                                          <p:spTgt spid="40974"/>
                                        </p:tgtEl>
                                      </p:cBhvr>
                                      <p:to x="100000" y="95000"/>
                                    </p:animScale>
                                    <p:animScale>
                                      <p:cBhvr>
                                        <p:cTn id="56" dur="166" decel="50000">
                                          <p:stCondLst>
                                            <p:cond delay="1834"/>
                                          </p:stCondLst>
                                        </p:cTn>
                                        <p:tgtEl>
                                          <p:spTgt spid="40974"/>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40964"/>
                                        </p:tgtEl>
                                        <p:attrNameLst>
                                          <p:attrName>style.visibility</p:attrName>
                                        </p:attrNameLst>
                                      </p:cBhvr>
                                      <p:to>
                                        <p:strVal val="visible"/>
                                      </p:to>
                                    </p:set>
                                    <p:animEffect transition="in" filter="wipe(down)">
                                      <p:cBhvr>
                                        <p:cTn id="61" dur="580">
                                          <p:stCondLst>
                                            <p:cond delay="0"/>
                                          </p:stCondLst>
                                        </p:cTn>
                                        <p:tgtEl>
                                          <p:spTgt spid="40964"/>
                                        </p:tgtEl>
                                      </p:cBhvr>
                                    </p:animEffect>
                                    <p:anim calcmode="lin" valueType="num">
                                      <p:cBhvr>
                                        <p:cTn id="62" dur="1822" tmFilter="0,0; 0.14,0.36; 0.43,0.73; 0.71,0.91; 1.0,1.0">
                                          <p:stCondLst>
                                            <p:cond delay="0"/>
                                          </p:stCondLst>
                                        </p:cTn>
                                        <p:tgtEl>
                                          <p:spTgt spid="4096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096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096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096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0964"/>
                                        </p:tgtEl>
                                        <p:attrNameLst>
                                          <p:attrName>ppt_y</p:attrName>
                                        </p:attrNameLst>
                                      </p:cBhvr>
                                      <p:tavLst>
                                        <p:tav tm="0" fmla="#ppt_y-sin(pi*$)/81">
                                          <p:val>
                                            <p:fltVal val="0"/>
                                          </p:val>
                                        </p:tav>
                                        <p:tav tm="100000">
                                          <p:val>
                                            <p:fltVal val="1"/>
                                          </p:val>
                                        </p:tav>
                                      </p:tavLst>
                                    </p:anim>
                                    <p:animScale>
                                      <p:cBhvr>
                                        <p:cTn id="67" dur="26">
                                          <p:stCondLst>
                                            <p:cond delay="650"/>
                                          </p:stCondLst>
                                        </p:cTn>
                                        <p:tgtEl>
                                          <p:spTgt spid="40964"/>
                                        </p:tgtEl>
                                      </p:cBhvr>
                                      <p:to x="100000" y="60000"/>
                                    </p:animScale>
                                    <p:animScale>
                                      <p:cBhvr>
                                        <p:cTn id="68" dur="166" decel="50000">
                                          <p:stCondLst>
                                            <p:cond delay="676"/>
                                          </p:stCondLst>
                                        </p:cTn>
                                        <p:tgtEl>
                                          <p:spTgt spid="40964"/>
                                        </p:tgtEl>
                                      </p:cBhvr>
                                      <p:to x="100000" y="100000"/>
                                    </p:animScale>
                                    <p:animScale>
                                      <p:cBhvr>
                                        <p:cTn id="69" dur="26">
                                          <p:stCondLst>
                                            <p:cond delay="1312"/>
                                          </p:stCondLst>
                                        </p:cTn>
                                        <p:tgtEl>
                                          <p:spTgt spid="40964"/>
                                        </p:tgtEl>
                                      </p:cBhvr>
                                      <p:to x="100000" y="80000"/>
                                    </p:animScale>
                                    <p:animScale>
                                      <p:cBhvr>
                                        <p:cTn id="70" dur="166" decel="50000">
                                          <p:stCondLst>
                                            <p:cond delay="1338"/>
                                          </p:stCondLst>
                                        </p:cTn>
                                        <p:tgtEl>
                                          <p:spTgt spid="40964"/>
                                        </p:tgtEl>
                                      </p:cBhvr>
                                      <p:to x="100000" y="100000"/>
                                    </p:animScale>
                                    <p:animScale>
                                      <p:cBhvr>
                                        <p:cTn id="71" dur="26">
                                          <p:stCondLst>
                                            <p:cond delay="1642"/>
                                          </p:stCondLst>
                                        </p:cTn>
                                        <p:tgtEl>
                                          <p:spTgt spid="40964"/>
                                        </p:tgtEl>
                                      </p:cBhvr>
                                      <p:to x="100000" y="90000"/>
                                    </p:animScale>
                                    <p:animScale>
                                      <p:cBhvr>
                                        <p:cTn id="72" dur="166" decel="50000">
                                          <p:stCondLst>
                                            <p:cond delay="1668"/>
                                          </p:stCondLst>
                                        </p:cTn>
                                        <p:tgtEl>
                                          <p:spTgt spid="40964"/>
                                        </p:tgtEl>
                                      </p:cBhvr>
                                      <p:to x="100000" y="100000"/>
                                    </p:animScale>
                                    <p:animScale>
                                      <p:cBhvr>
                                        <p:cTn id="73" dur="26">
                                          <p:stCondLst>
                                            <p:cond delay="1808"/>
                                          </p:stCondLst>
                                        </p:cTn>
                                        <p:tgtEl>
                                          <p:spTgt spid="40964"/>
                                        </p:tgtEl>
                                      </p:cBhvr>
                                      <p:to x="100000" y="95000"/>
                                    </p:animScale>
                                    <p:animScale>
                                      <p:cBhvr>
                                        <p:cTn id="74" dur="166" decel="50000">
                                          <p:stCondLst>
                                            <p:cond delay="1834"/>
                                          </p:stCondLst>
                                        </p:cTn>
                                        <p:tgtEl>
                                          <p:spTgt spid="40964"/>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40976"/>
                                        </p:tgtEl>
                                        <p:attrNameLst>
                                          <p:attrName>style.visibility</p:attrName>
                                        </p:attrNameLst>
                                      </p:cBhvr>
                                      <p:to>
                                        <p:strVal val="visible"/>
                                      </p:to>
                                    </p:set>
                                    <p:animEffect transition="in" filter="wipe(down)">
                                      <p:cBhvr>
                                        <p:cTn id="79" dur="580">
                                          <p:stCondLst>
                                            <p:cond delay="0"/>
                                          </p:stCondLst>
                                        </p:cTn>
                                        <p:tgtEl>
                                          <p:spTgt spid="40976"/>
                                        </p:tgtEl>
                                      </p:cBhvr>
                                    </p:animEffect>
                                    <p:anim calcmode="lin" valueType="num">
                                      <p:cBhvr>
                                        <p:cTn id="80" dur="1822" tmFilter="0,0; 0.14,0.36; 0.43,0.73; 0.71,0.91; 1.0,1.0">
                                          <p:stCondLst>
                                            <p:cond delay="0"/>
                                          </p:stCondLst>
                                        </p:cTn>
                                        <p:tgtEl>
                                          <p:spTgt spid="4097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097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097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097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0976"/>
                                        </p:tgtEl>
                                        <p:attrNameLst>
                                          <p:attrName>ppt_y</p:attrName>
                                        </p:attrNameLst>
                                      </p:cBhvr>
                                      <p:tavLst>
                                        <p:tav tm="0" fmla="#ppt_y-sin(pi*$)/81">
                                          <p:val>
                                            <p:fltVal val="0"/>
                                          </p:val>
                                        </p:tav>
                                        <p:tav tm="100000">
                                          <p:val>
                                            <p:fltVal val="1"/>
                                          </p:val>
                                        </p:tav>
                                      </p:tavLst>
                                    </p:anim>
                                    <p:animScale>
                                      <p:cBhvr>
                                        <p:cTn id="85" dur="26">
                                          <p:stCondLst>
                                            <p:cond delay="650"/>
                                          </p:stCondLst>
                                        </p:cTn>
                                        <p:tgtEl>
                                          <p:spTgt spid="40976"/>
                                        </p:tgtEl>
                                      </p:cBhvr>
                                      <p:to x="100000" y="60000"/>
                                    </p:animScale>
                                    <p:animScale>
                                      <p:cBhvr>
                                        <p:cTn id="86" dur="166" decel="50000">
                                          <p:stCondLst>
                                            <p:cond delay="676"/>
                                          </p:stCondLst>
                                        </p:cTn>
                                        <p:tgtEl>
                                          <p:spTgt spid="40976"/>
                                        </p:tgtEl>
                                      </p:cBhvr>
                                      <p:to x="100000" y="100000"/>
                                    </p:animScale>
                                    <p:animScale>
                                      <p:cBhvr>
                                        <p:cTn id="87" dur="26">
                                          <p:stCondLst>
                                            <p:cond delay="1312"/>
                                          </p:stCondLst>
                                        </p:cTn>
                                        <p:tgtEl>
                                          <p:spTgt spid="40976"/>
                                        </p:tgtEl>
                                      </p:cBhvr>
                                      <p:to x="100000" y="80000"/>
                                    </p:animScale>
                                    <p:animScale>
                                      <p:cBhvr>
                                        <p:cTn id="88" dur="166" decel="50000">
                                          <p:stCondLst>
                                            <p:cond delay="1338"/>
                                          </p:stCondLst>
                                        </p:cTn>
                                        <p:tgtEl>
                                          <p:spTgt spid="40976"/>
                                        </p:tgtEl>
                                      </p:cBhvr>
                                      <p:to x="100000" y="100000"/>
                                    </p:animScale>
                                    <p:animScale>
                                      <p:cBhvr>
                                        <p:cTn id="89" dur="26">
                                          <p:stCondLst>
                                            <p:cond delay="1642"/>
                                          </p:stCondLst>
                                        </p:cTn>
                                        <p:tgtEl>
                                          <p:spTgt spid="40976"/>
                                        </p:tgtEl>
                                      </p:cBhvr>
                                      <p:to x="100000" y="90000"/>
                                    </p:animScale>
                                    <p:animScale>
                                      <p:cBhvr>
                                        <p:cTn id="90" dur="166" decel="50000">
                                          <p:stCondLst>
                                            <p:cond delay="1668"/>
                                          </p:stCondLst>
                                        </p:cTn>
                                        <p:tgtEl>
                                          <p:spTgt spid="40976"/>
                                        </p:tgtEl>
                                      </p:cBhvr>
                                      <p:to x="100000" y="100000"/>
                                    </p:animScale>
                                    <p:animScale>
                                      <p:cBhvr>
                                        <p:cTn id="91" dur="26">
                                          <p:stCondLst>
                                            <p:cond delay="1808"/>
                                          </p:stCondLst>
                                        </p:cTn>
                                        <p:tgtEl>
                                          <p:spTgt spid="40976"/>
                                        </p:tgtEl>
                                      </p:cBhvr>
                                      <p:to x="100000" y="95000"/>
                                    </p:animScale>
                                    <p:animScale>
                                      <p:cBhvr>
                                        <p:cTn id="92" dur="166" decel="50000">
                                          <p:stCondLst>
                                            <p:cond delay="1834"/>
                                          </p:stCondLst>
                                        </p:cTn>
                                        <p:tgtEl>
                                          <p:spTgt spid="40976"/>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nodeType="clickEffect">
                                  <p:stCondLst>
                                    <p:cond delay="0"/>
                                  </p:stCondLst>
                                  <p:childTnLst>
                                    <p:set>
                                      <p:cBhvr>
                                        <p:cTn id="96" dur="1" fill="hold">
                                          <p:stCondLst>
                                            <p:cond delay="0"/>
                                          </p:stCondLst>
                                        </p:cTn>
                                        <p:tgtEl>
                                          <p:spTgt spid="40968"/>
                                        </p:tgtEl>
                                        <p:attrNameLst>
                                          <p:attrName>style.visibility</p:attrName>
                                        </p:attrNameLst>
                                      </p:cBhvr>
                                      <p:to>
                                        <p:strVal val="visible"/>
                                      </p:to>
                                    </p:set>
                                    <p:animEffect transition="in" filter="wipe(down)">
                                      <p:cBhvr>
                                        <p:cTn id="97" dur="580">
                                          <p:stCondLst>
                                            <p:cond delay="0"/>
                                          </p:stCondLst>
                                        </p:cTn>
                                        <p:tgtEl>
                                          <p:spTgt spid="40968"/>
                                        </p:tgtEl>
                                      </p:cBhvr>
                                    </p:animEffect>
                                    <p:anim calcmode="lin" valueType="num">
                                      <p:cBhvr>
                                        <p:cTn id="98" dur="1822" tmFilter="0,0; 0.14,0.36; 0.43,0.73; 0.71,0.91; 1.0,1.0">
                                          <p:stCondLst>
                                            <p:cond delay="0"/>
                                          </p:stCondLst>
                                        </p:cTn>
                                        <p:tgtEl>
                                          <p:spTgt spid="40968"/>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0968"/>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0968"/>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0968"/>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0968"/>
                                        </p:tgtEl>
                                        <p:attrNameLst>
                                          <p:attrName>ppt_y</p:attrName>
                                        </p:attrNameLst>
                                      </p:cBhvr>
                                      <p:tavLst>
                                        <p:tav tm="0" fmla="#ppt_y-sin(pi*$)/81">
                                          <p:val>
                                            <p:fltVal val="0"/>
                                          </p:val>
                                        </p:tav>
                                        <p:tav tm="100000">
                                          <p:val>
                                            <p:fltVal val="1"/>
                                          </p:val>
                                        </p:tav>
                                      </p:tavLst>
                                    </p:anim>
                                    <p:animScale>
                                      <p:cBhvr>
                                        <p:cTn id="103" dur="26">
                                          <p:stCondLst>
                                            <p:cond delay="650"/>
                                          </p:stCondLst>
                                        </p:cTn>
                                        <p:tgtEl>
                                          <p:spTgt spid="40968"/>
                                        </p:tgtEl>
                                      </p:cBhvr>
                                      <p:to x="100000" y="60000"/>
                                    </p:animScale>
                                    <p:animScale>
                                      <p:cBhvr>
                                        <p:cTn id="104" dur="166" decel="50000">
                                          <p:stCondLst>
                                            <p:cond delay="676"/>
                                          </p:stCondLst>
                                        </p:cTn>
                                        <p:tgtEl>
                                          <p:spTgt spid="40968"/>
                                        </p:tgtEl>
                                      </p:cBhvr>
                                      <p:to x="100000" y="100000"/>
                                    </p:animScale>
                                    <p:animScale>
                                      <p:cBhvr>
                                        <p:cTn id="105" dur="26">
                                          <p:stCondLst>
                                            <p:cond delay="1312"/>
                                          </p:stCondLst>
                                        </p:cTn>
                                        <p:tgtEl>
                                          <p:spTgt spid="40968"/>
                                        </p:tgtEl>
                                      </p:cBhvr>
                                      <p:to x="100000" y="80000"/>
                                    </p:animScale>
                                    <p:animScale>
                                      <p:cBhvr>
                                        <p:cTn id="106" dur="166" decel="50000">
                                          <p:stCondLst>
                                            <p:cond delay="1338"/>
                                          </p:stCondLst>
                                        </p:cTn>
                                        <p:tgtEl>
                                          <p:spTgt spid="40968"/>
                                        </p:tgtEl>
                                      </p:cBhvr>
                                      <p:to x="100000" y="100000"/>
                                    </p:animScale>
                                    <p:animScale>
                                      <p:cBhvr>
                                        <p:cTn id="107" dur="26">
                                          <p:stCondLst>
                                            <p:cond delay="1642"/>
                                          </p:stCondLst>
                                        </p:cTn>
                                        <p:tgtEl>
                                          <p:spTgt spid="40968"/>
                                        </p:tgtEl>
                                      </p:cBhvr>
                                      <p:to x="100000" y="90000"/>
                                    </p:animScale>
                                    <p:animScale>
                                      <p:cBhvr>
                                        <p:cTn id="108" dur="166" decel="50000">
                                          <p:stCondLst>
                                            <p:cond delay="1668"/>
                                          </p:stCondLst>
                                        </p:cTn>
                                        <p:tgtEl>
                                          <p:spTgt spid="40968"/>
                                        </p:tgtEl>
                                      </p:cBhvr>
                                      <p:to x="100000" y="100000"/>
                                    </p:animScale>
                                    <p:animScale>
                                      <p:cBhvr>
                                        <p:cTn id="109" dur="26">
                                          <p:stCondLst>
                                            <p:cond delay="1808"/>
                                          </p:stCondLst>
                                        </p:cTn>
                                        <p:tgtEl>
                                          <p:spTgt spid="40968"/>
                                        </p:tgtEl>
                                      </p:cBhvr>
                                      <p:to x="100000" y="95000"/>
                                    </p:animScale>
                                    <p:animScale>
                                      <p:cBhvr>
                                        <p:cTn id="110" dur="166" decel="50000">
                                          <p:stCondLst>
                                            <p:cond delay="1834"/>
                                          </p:stCondLst>
                                        </p:cTn>
                                        <p:tgtEl>
                                          <p:spTgt spid="40968"/>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a:extLst>
              <a:ext uri="{FF2B5EF4-FFF2-40B4-BE49-F238E27FC236}">
                <a16:creationId xmlns:a16="http://schemas.microsoft.com/office/drawing/2014/main" id="{F2AEB385-DCDA-409F-A94E-9CD3B3106397}"/>
              </a:ext>
            </a:extLst>
          </p:cNvPr>
          <p:cNvSpPr txBox="1">
            <a:spLocks noChangeArrowheads="1"/>
          </p:cNvSpPr>
          <p:nvPr/>
        </p:nvSpPr>
        <p:spPr bwMode="auto">
          <a:xfrm>
            <a:off x="3124200" y="304800"/>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t>Illinois Agriculture</a:t>
            </a:r>
          </a:p>
        </p:txBody>
      </p:sp>
      <p:pic>
        <p:nvPicPr>
          <p:cNvPr id="37891" name="Picture 2" descr="http://ilfbpartners.com/wp-content/uploads/2011/02/1490810SUB0005.jpg">
            <a:hlinkClick r:id="rId2"/>
            <a:extLst>
              <a:ext uri="{FF2B5EF4-FFF2-40B4-BE49-F238E27FC236}">
                <a16:creationId xmlns:a16="http://schemas.microsoft.com/office/drawing/2014/main" id="{5CDE6943-6F4B-4B8F-57EE-10A32E7AB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1143000"/>
            <a:ext cx="71374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3">
            <a:extLst>
              <a:ext uri="{FF2B5EF4-FFF2-40B4-BE49-F238E27FC236}">
                <a16:creationId xmlns:a16="http://schemas.microsoft.com/office/drawing/2014/main" id="{9A3467AE-4ED8-2D00-1D66-B7E596A2BB0F}"/>
              </a:ext>
            </a:extLst>
          </p:cNvPr>
          <p:cNvSpPr txBox="1">
            <a:spLocks noChangeArrowheads="1"/>
          </p:cNvSpPr>
          <p:nvPr/>
        </p:nvSpPr>
        <p:spPr bwMode="auto">
          <a:xfrm>
            <a:off x="876300" y="6149975"/>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Click the image of the farm to see a video about IL Agriculture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a:extLst>
              <a:ext uri="{FF2B5EF4-FFF2-40B4-BE49-F238E27FC236}">
                <a16:creationId xmlns:a16="http://schemas.microsoft.com/office/drawing/2014/main" id="{150D70D0-7243-90FD-20A8-9AE7540BD58A}"/>
              </a:ext>
            </a:extLst>
          </p:cNvPr>
          <p:cNvSpPr txBox="1">
            <a:spLocks noChangeArrowheads="1"/>
          </p:cNvSpPr>
          <p:nvPr/>
        </p:nvSpPr>
        <p:spPr bwMode="auto">
          <a:xfrm>
            <a:off x="0" y="142875"/>
            <a:ext cx="5791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3200" b="1"/>
              <a:t>Some Famous People from Illinois – Can you name them?</a:t>
            </a:r>
          </a:p>
        </p:txBody>
      </p:sp>
      <p:pic>
        <p:nvPicPr>
          <p:cNvPr id="43010" name="Picture 2" descr="http://upload.wikimedia.org/wikipedia/commons/thumb/c/cd/Walt_Disney_Snow_white_1937_trailer_screenshot_%2813%29.jpg/220px-Walt_Disney_Snow_white_1937_trailer_screenshot_%2813%29.jpg">
            <a:extLst>
              <a:ext uri="{FF2B5EF4-FFF2-40B4-BE49-F238E27FC236}">
                <a16:creationId xmlns:a16="http://schemas.microsoft.com/office/drawing/2014/main" id="{CB7EDEE6-E0D8-8A5E-8FB5-AA6B90298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909" r="12727"/>
          <a:stretch>
            <a:fillRect/>
          </a:stretch>
        </p:blipFill>
        <p:spPr bwMode="auto">
          <a:xfrm>
            <a:off x="457200" y="1382713"/>
            <a:ext cx="16002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73617F1-9EC7-0B1D-1F9F-A3FE56A3DEF4}"/>
              </a:ext>
            </a:extLst>
          </p:cNvPr>
          <p:cNvSpPr txBox="1">
            <a:spLocks noChangeArrowheads="1"/>
          </p:cNvSpPr>
          <p:nvPr/>
        </p:nvSpPr>
        <p:spPr bwMode="auto">
          <a:xfrm>
            <a:off x="457200" y="3038475"/>
            <a:ext cx="16002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2000"/>
              <a:t>Walt Disney, Chicago</a:t>
            </a:r>
          </a:p>
        </p:txBody>
      </p:sp>
      <p:pic>
        <p:nvPicPr>
          <p:cNvPr id="43012" name="Picture 4" descr="Betty White 2010.jpg">
            <a:extLst>
              <a:ext uri="{FF2B5EF4-FFF2-40B4-BE49-F238E27FC236}">
                <a16:creationId xmlns:a16="http://schemas.microsoft.com/office/drawing/2014/main" id="{FD9D057A-90F2-D6BD-8B63-CB8D582FD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475" y="1382713"/>
            <a:ext cx="1295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94B0E3B-20C5-3968-E161-C3CC28455668}"/>
              </a:ext>
            </a:extLst>
          </p:cNvPr>
          <p:cNvSpPr txBox="1">
            <a:spLocks noChangeArrowheads="1"/>
          </p:cNvSpPr>
          <p:nvPr/>
        </p:nvSpPr>
        <p:spPr bwMode="auto">
          <a:xfrm>
            <a:off x="2624138" y="3038475"/>
            <a:ext cx="16002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2000"/>
              <a:t>Betty White, Oak Park</a:t>
            </a:r>
          </a:p>
        </p:txBody>
      </p:sp>
      <p:pic>
        <p:nvPicPr>
          <p:cNvPr id="43014" name="Picture 6" descr="Michelle Obama facing forward, smiling, clad in black dress and single strand pearl necklace resting bare right forearm and both hands on a brocaded sofa armrest.">
            <a:extLst>
              <a:ext uri="{FF2B5EF4-FFF2-40B4-BE49-F238E27FC236}">
                <a16:creationId xmlns:a16="http://schemas.microsoft.com/office/drawing/2014/main" id="{87DD937D-82F0-885E-4FA9-970A509F2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6606"/>
          <a:stretch>
            <a:fillRect/>
          </a:stretch>
        </p:blipFill>
        <p:spPr bwMode="auto">
          <a:xfrm>
            <a:off x="4806950" y="1382713"/>
            <a:ext cx="17049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0D149A1-15A1-3526-6EA3-22EE399F7159}"/>
              </a:ext>
            </a:extLst>
          </p:cNvPr>
          <p:cNvSpPr txBox="1">
            <a:spLocks noChangeArrowheads="1"/>
          </p:cNvSpPr>
          <p:nvPr/>
        </p:nvSpPr>
        <p:spPr bwMode="auto">
          <a:xfrm>
            <a:off x="4613275" y="3038475"/>
            <a:ext cx="20574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2000"/>
              <a:t>Michelle Obama, Chicago</a:t>
            </a:r>
          </a:p>
        </p:txBody>
      </p:sp>
      <p:pic>
        <p:nvPicPr>
          <p:cNvPr id="43016" name="Picture 8" descr="http://upload.wikimedia.org/wikipedia/commons/thumb/d/da/Harrison_Ford_C%C3%A9sars_2010.jpg/170px-Harrison_Ford_C%C3%A9sars_2010.jpg">
            <a:extLst>
              <a:ext uri="{FF2B5EF4-FFF2-40B4-BE49-F238E27FC236}">
                <a16:creationId xmlns:a16="http://schemas.microsoft.com/office/drawing/2014/main" id="{626B0471-FFF4-D2C1-8BF6-C394724E23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373188"/>
            <a:ext cx="1343025"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1A820E5-E6F1-18D8-69F8-5111DA96BDC6}"/>
              </a:ext>
            </a:extLst>
          </p:cNvPr>
          <p:cNvSpPr txBox="1">
            <a:spLocks noChangeArrowheads="1"/>
          </p:cNvSpPr>
          <p:nvPr/>
        </p:nvSpPr>
        <p:spPr bwMode="auto">
          <a:xfrm>
            <a:off x="6881813" y="3038475"/>
            <a:ext cx="20574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2000"/>
              <a:t>Harrison Ford, Chicago</a:t>
            </a:r>
          </a:p>
        </p:txBody>
      </p:sp>
      <p:pic>
        <p:nvPicPr>
          <p:cNvPr id="43018" name="Picture 10" descr="Hillary Clinton official Secretary of State portrait crop.jpg">
            <a:extLst>
              <a:ext uri="{FF2B5EF4-FFF2-40B4-BE49-F238E27FC236}">
                <a16:creationId xmlns:a16="http://schemas.microsoft.com/office/drawing/2014/main" id="{AE5F50B7-ACDA-37EE-E440-3FBB429589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060825"/>
            <a:ext cx="1560513"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A80C1B4-11C0-9995-3215-D602F2CFA064}"/>
              </a:ext>
            </a:extLst>
          </p:cNvPr>
          <p:cNvSpPr txBox="1">
            <a:spLocks noChangeArrowheads="1"/>
          </p:cNvSpPr>
          <p:nvPr/>
        </p:nvSpPr>
        <p:spPr bwMode="auto">
          <a:xfrm>
            <a:off x="341313" y="6026150"/>
            <a:ext cx="1792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2000"/>
              <a:t>Hillary Clinton, Chicago</a:t>
            </a:r>
          </a:p>
        </p:txBody>
      </p:sp>
      <p:pic>
        <p:nvPicPr>
          <p:cNvPr id="43020" name="Picture 12" descr="Jane Lynch, 2008 appearance (crop).jpg">
            <a:extLst>
              <a:ext uri="{FF2B5EF4-FFF2-40B4-BE49-F238E27FC236}">
                <a16:creationId xmlns:a16="http://schemas.microsoft.com/office/drawing/2014/main" id="{97A9A858-74A5-FFCA-8B9E-455AF9A967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050" y="4060825"/>
            <a:ext cx="1573213"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44B1E8DA-3657-9DC7-110F-26018407D68B}"/>
              </a:ext>
            </a:extLst>
          </p:cNvPr>
          <p:cNvSpPr txBox="1">
            <a:spLocks noChangeArrowheads="1"/>
          </p:cNvSpPr>
          <p:nvPr/>
        </p:nvSpPr>
        <p:spPr bwMode="auto">
          <a:xfrm>
            <a:off x="2543175" y="6026150"/>
            <a:ext cx="1792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2000"/>
              <a:t>Jane Lynch, Dolton</a:t>
            </a:r>
          </a:p>
        </p:txBody>
      </p:sp>
      <p:pic>
        <p:nvPicPr>
          <p:cNvPr id="43022" name="Picture 14" descr="Jack Benny - 1964.jpg">
            <a:extLst>
              <a:ext uri="{FF2B5EF4-FFF2-40B4-BE49-F238E27FC236}">
                <a16:creationId xmlns:a16="http://schemas.microsoft.com/office/drawing/2014/main" id="{CFAA9CCF-45B2-FA14-96CC-5A3955813B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9188" y="4060825"/>
            <a:ext cx="1544637"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1AB01611-868F-5CE0-9821-BC9CBDBEDD48}"/>
              </a:ext>
            </a:extLst>
          </p:cNvPr>
          <p:cNvSpPr txBox="1">
            <a:spLocks noChangeArrowheads="1"/>
          </p:cNvSpPr>
          <p:nvPr/>
        </p:nvSpPr>
        <p:spPr bwMode="auto">
          <a:xfrm>
            <a:off x="4813300" y="6038850"/>
            <a:ext cx="1793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2000"/>
              <a:t>Jack Benny, Chicago</a:t>
            </a:r>
          </a:p>
        </p:txBody>
      </p:sp>
      <p:pic>
        <p:nvPicPr>
          <p:cNvPr id="43024" name="Picture 16" descr="CindyCrawfordOct09.jpg">
            <a:extLst>
              <a:ext uri="{FF2B5EF4-FFF2-40B4-BE49-F238E27FC236}">
                <a16:creationId xmlns:a16="http://schemas.microsoft.com/office/drawing/2014/main" id="{1800B477-D3D1-9AF4-74E6-09EB29F87D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3750" y="4060825"/>
            <a:ext cx="14716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A85DB1C5-8813-06A5-B920-50C30F0588FE}"/>
              </a:ext>
            </a:extLst>
          </p:cNvPr>
          <p:cNvSpPr txBox="1">
            <a:spLocks noChangeArrowheads="1"/>
          </p:cNvSpPr>
          <p:nvPr/>
        </p:nvSpPr>
        <p:spPr bwMode="auto">
          <a:xfrm>
            <a:off x="6964363" y="6034088"/>
            <a:ext cx="19748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2000"/>
              <a:t>Cindy Crawford, DeKalb</a:t>
            </a:r>
          </a:p>
        </p:txBody>
      </p:sp>
      <p:sp>
        <p:nvSpPr>
          <p:cNvPr id="4" name="TextBox 3">
            <a:extLst>
              <a:ext uri="{FF2B5EF4-FFF2-40B4-BE49-F238E27FC236}">
                <a16:creationId xmlns:a16="http://schemas.microsoft.com/office/drawing/2014/main" id="{2BEAD926-5064-B1DE-C387-682382DEA75C}"/>
              </a:ext>
            </a:extLst>
          </p:cNvPr>
          <p:cNvSpPr txBox="1">
            <a:spLocks noChangeArrowheads="1"/>
          </p:cNvSpPr>
          <p:nvPr/>
        </p:nvSpPr>
        <p:spPr bwMode="auto">
          <a:xfrm>
            <a:off x="6172200" y="287338"/>
            <a:ext cx="24431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b="1">
                <a:solidFill>
                  <a:srgbClr val="FF0000"/>
                </a:solidFill>
              </a:rPr>
              <a:t>Do you know any others?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arn(inVertical)">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nodeType="clickEffect">
                                  <p:stCondLst>
                                    <p:cond delay="0"/>
                                  </p:stCondLst>
                                  <p:childTnLst>
                                    <p:set>
                                      <p:cBhvr>
                                        <p:cTn id="15" dur="1" fill="hold">
                                          <p:stCondLst>
                                            <p:cond delay="0"/>
                                          </p:stCondLst>
                                        </p:cTn>
                                        <p:tgtEl>
                                          <p:spTgt spid="43012"/>
                                        </p:tgtEl>
                                        <p:attrNameLst>
                                          <p:attrName>style.visibility</p:attrName>
                                        </p:attrNameLst>
                                      </p:cBhvr>
                                      <p:to>
                                        <p:strVal val="visible"/>
                                      </p:to>
                                    </p:set>
                                    <p:animEffect transition="in" filter="barn(inVertical)">
                                      <p:cBhvr>
                                        <p:cTn id="16" dur="500"/>
                                        <p:tgtEl>
                                          <p:spTgt spid="430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43014"/>
                                        </p:tgtEl>
                                        <p:attrNameLst>
                                          <p:attrName>style.visibility</p:attrName>
                                        </p:attrNameLst>
                                      </p:cBhvr>
                                      <p:to>
                                        <p:strVal val="visible"/>
                                      </p:to>
                                    </p:set>
                                    <p:animEffect transition="in" filter="barn(inVertical)">
                                      <p:cBhvr>
                                        <p:cTn id="25" dur="500"/>
                                        <p:tgtEl>
                                          <p:spTgt spid="430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43016"/>
                                        </p:tgtEl>
                                        <p:attrNameLst>
                                          <p:attrName>style.visibility</p:attrName>
                                        </p:attrNameLst>
                                      </p:cBhvr>
                                      <p:to>
                                        <p:strVal val="visible"/>
                                      </p:to>
                                    </p:set>
                                    <p:animEffect transition="in" filter="barn(inVertical)">
                                      <p:cBhvr>
                                        <p:cTn id="34" dur="500"/>
                                        <p:tgtEl>
                                          <p:spTgt spid="4301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nodeType="clickEffect">
                                  <p:stCondLst>
                                    <p:cond delay="0"/>
                                  </p:stCondLst>
                                  <p:childTnLst>
                                    <p:set>
                                      <p:cBhvr>
                                        <p:cTn id="42" dur="1" fill="hold">
                                          <p:stCondLst>
                                            <p:cond delay="0"/>
                                          </p:stCondLst>
                                        </p:cTn>
                                        <p:tgtEl>
                                          <p:spTgt spid="43018"/>
                                        </p:tgtEl>
                                        <p:attrNameLst>
                                          <p:attrName>style.visibility</p:attrName>
                                        </p:attrNameLst>
                                      </p:cBhvr>
                                      <p:to>
                                        <p:strVal val="visible"/>
                                      </p:to>
                                    </p:set>
                                    <p:animEffect transition="in" filter="barn(inVertical)">
                                      <p:cBhvr>
                                        <p:cTn id="43" dur="500"/>
                                        <p:tgtEl>
                                          <p:spTgt spid="4301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43020"/>
                                        </p:tgtEl>
                                        <p:attrNameLst>
                                          <p:attrName>style.visibility</p:attrName>
                                        </p:attrNameLst>
                                      </p:cBhvr>
                                      <p:to>
                                        <p:strVal val="visible"/>
                                      </p:to>
                                    </p:set>
                                    <p:animEffect transition="in" filter="barn(inVertical)">
                                      <p:cBhvr>
                                        <p:cTn id="52" dur="500"/>
                                        <p:tgtEl>
                                          <p:spTgt spid="430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nodeType="clickEffect">
                                  <p:stCondLst>
                                    <p:cond delay="0"/>
                                  </p:stCondLst>
                                  <p:childTnLst>
                                    <p:set>
                                      <p:cBhvr>
                                        <p:cTn id="60" dur="1" fill="hold">
                                          <p:stCondLst>
                                            <p:cond delay="0"/>
                                          </p:stCondLst>
                                        </p:cTn>
                                        <p:tgtEl>
                                          <p:spTgt spid="43022"/>
                                        </p:tgtEl>
                                        <p:attrNameLst>
                                          <p:attrName>style.visibility</p:attrName>
                                        </p:attrNameLst>
                                      </p:cBhvr>
                                      <p:to>
                                        <p:strVal val="visible"/>
                                      </p:to>
                                    </p:set>
                                    <p:animEffect transition="in" filter="barn(inVertical)">
                                      <p:cBhvr>
                                        <p:cTn id="61" dur="500"/>
                                        <p:tgtEl>
                                          <p:spTgt spid="4302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6" presetClass="entr" presetSubtype="21" fill="hold" nodeType="clickEffect">
                                  <p:stCondLst>
                                    <p:cond delay="0"/>
                                  </p:stCondLst>
                                  <p:childTnLst>
                                    <p:set>
                                      <p:cBhvr>
                                        <p:cTn id="69" dur="1" fill="hold">
                                          <p:stCondLst>
                                            <p:cond delay="0"/>
                                          </p:stCondLst>
                                        </p:cTn>
                                        <p:tgtEl>
                                          <p:spTgt spid="43024"/>
                                        </p:tgtEl>
                                        <p:attrNameLst>
                                          <p:attrName>style.visibility</p:attrName>
                                        </p:attrNameLst>
                                      </p:cBhvr>
                                      <p:to>
                                        <p:strVal val="visible"/>
                                      </p:to>
                                    </p:set>
                                    <p:animEffect transition="in" filter="barn(inVertical)">
                                      <p:cBhvr>
                                        <p:cTn id="70" dur="500"/>
                                        <p:tgtEl>
                                          <p:spTgt spid="4302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p:cTn id="79" dur="500" fill="hold"/>
                                        <p:tgtEl>
                                          <p:spTgt spid="4"/>
                                        </p:tgtEl>
                                        <p:attrNameLst>
                                          <p:attrName>ppt_w</p:attrName>
                                        </p:attrNameLst>
                                      </p:cBhvr>
                                      <p:tavLst>
                                        <p:tav tm="0">
                                          <p:val>
                                            <p:fltVal val="0"/>
                                          </p:val>
                                        </p:tav>
                                        <p:tav tm="100000">
                                          <p:val>
                                            <p:strVal val="#ppt_w"/>
                                          </p:val>
                                        </p:tav>
                                      </p:tavLst>
                                    </p:anim>
                                    <p:anim calcmode="lin" valueType="num">
                                      <p:cBhvr>
                                        <p:cTn id="80" dur="500" fill="hold"/>
                                        <p:tgtEl>
                                          <p:spTgt spid="4"/>
                                        </p:tgtEl>
                                        <p:attrNameLst>
                                          <p:attrName>ppt_h</p:attrName>
                                        </p:attrNameLst>
                                      </p:cBhvr>
                                      <p:tavLst>
                                        <p:tav tm="0">
                                          <p:val>
                                            <p:fltVal val="0"/>
                                          </p:val>
                                        </p:tav>
                                        <p:tav tm="100000">
                                          <p:val>
                                            <p:strVal val="#ppt_h"/>
                                          </p:val>
                                        </p:tav>
                                      </p:tavLst>
                                    </p:anim>
                                    <p:animEffect transition="in" filter="fade">
                                      <p:cBhvr>
                                        <p:cTn id="8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2" grpId="0"/>
      <p:bldP spid="14"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FD432B2-6B8E-70AA-DD37-F8C6156CEEF3}"/>
              </a:ext>
            </a:extLst>
          </p:cNvPr>
          <p:cNvSpPr>
            <a:spLocks noGrp="1"/>
          </p:cNvSpPr>
          <p:nvPr>
            <p:ph type="title"/>
          </p:nvPr>
        </p:nvSpPr>
        <p:spPr>
          <a:xfrm>
            <a:off x="609600" y="227013"/>
            <a:ext cx="6400800" cy="762000"/>
          </a:xfrm>
        </p:spPr>
        <p:txBody>
          <a:bodyPr/>
          <a:lstStyle/>
          <a:p>
            <a:pPr algn="r" eaLnBrk="1" hangingPunct="1"/>
            <a:r>
              <a:rPr lang="en-US" altLang="en-US" sz="3200" b="1"/>
              <a:t>Our state has three regions </a:t>
            </a:r>
          </a:p>
        </p:txBody>
      </p:sp>
      <p:pic>
        <p:nvPicPr>
          <p:cNvPr id="7171" name="Picture 37" descr="http://upload.wikimedia.org/wikipedia/commons/thumb/9/99/Map_of_Illinois_highlighting_Northern_Illinois.svg/320px-Map_of_Illinois_highlighting_Northern_Illinois.svg.png">
            <a:extLst>
              <a:ext uri="{FF2B5EF4-FFF2-40B4-BE49-F238E27FC236}">
                <a16:creationId xmlns:a16="http://schemas.microsoft.com/office/drawing/2014/main" id="{65EB3D0C-8A02-19D3-17B1-C644BADCD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447800"/>
            <a:ext cx="29337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5-Point Star 10">
            <a:extLst>
              <a:ext uri="{FF2B5EF4-FFF2-40B4-BE49-F238E27FC236}">
                <a16:creationId xmlns:a16="http://schemas.microsoft.com/office/drawing/2014/main" id="{E16DA036-DCE2-23FF-B4A7-CD4E64ECEEC5}"/>
              </a:ext>
            </a:extLst>
          </p:cNvPr>
          <p:cNvSpPr/>
          <p:nvPr/>
        </p:nvSpPr>
        <p:spPr>
          <a:xfrm>
            <a:off x="8462963" y="1798638"/>
            <a:ext cx="304800" cy="3635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6" name="Group 15">
            <a:extLst>
              <a:ext uri="{FF2B5EF4-FFF2-40B4-BE49-F238E27FC236}">
                <a16:creationId xmlns:a16="http://schemas.microsoft.com/office/drawing/2014/main" id="{10FD5181-9C8A-A5B5-0340-F1C33C9C99B0}"/>
              </a:ext>
            </a:extLst>
          </p:cNvPr>
          <p:cNvGrpSpPr>
            <a:grpSpLocks/>
          </p:cNvGrpSpPr>
          <p:nvPr/>
        </p:nvGrpSpPr>
        <p:grpSpPr bwMode="auto">
          <a:xfrm>
            <a:off x="185738" y="1493838"/>
            <a:ext cx="8169275" cy="3640137"/>
            <a:chOff x="210931" y="1542193"/>
            <a:chExt cx="8168610" cy="3640878"/>
          </a:xfrm>
        </p:grpSpPr>
        <p:grpSp>
          <p:nvGrpSpPr>
            <p:cNvPr id="7174" name="Group 5">
              <a:extLst>
                <a:ext uri="{FF2B5EF4-FFF2-40B4-BE49-F238E27FC236}">
                  <a16:creationId xmlns:a16="http://schemas.microsoft.com/office/drawing/2014/main" id="{1296C3C1-BE2B-6E19-F19B-638C10EE1A4F}"/>
                </a:ext>
              </a:extLst>
            </p:cNvPr>
            <p:cNvGrpSpPr>
              <a:grpSpLocks/>
            </p:cNvGrpSpPr>
            <p:nvPr/>
          </p:nvGrpSpPr>
          <p:grpSpPr bwMode="auto">
            <a:xfrm>
              <a:off x="210931" y="1542193"/>
              <a:ext cx="6037469" cy="3640878"/>
              <a:chOff x="210931" y="1447800"/>
              <a:chExt cx="6037469" cy="3640878"/>
            </a:xfrm>
          </p:grpSpPr>
          <p:sp>
            <p:nvSpPr>
              <p:cNvPr id="7176" name="TextBox 2">
                <a:extLst>
                  <a:ext uri="{FF2B5EF4-FFF2-40B4-BE49-F238E27FC236}">
                    <a16:creationId xmlns:a16="http://schemas.microsoft.com/office/drawing/2014/main" id="{013E6672-6E9B-2D9F-09D0-229C518CCB62}"/>
                  </a:ext>
                </a:extLst>
              </p:cNvPr>
              <p:cNvSpPr txBox="1">
                <a:spLocks noChangeArrowheads="1"/>
              </p:cNvSpPr>
              <p:nvPr/>
            </p:nvSpPr>
            <p:spPr bwMode="auto">
              <a:xfrm>
                <a:off x="457200" y="1447800"/>
                <a:ext cx="579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t>Northern Illinois </a:t>
                </a:r>
                <a:r>
                  <a:rPr lang="en-US" altLang="en-US"/>
                  <a:t>contains over 75% of the state’s population.  Chicago is located here.  </a:t>
                </a:r>
              </a:p>
            </p:txBody>
          </p:sp>
          <p:pic>
            <p:nvPicPr>
              <p:cNvPr id="7177" name="Picture 41" descr="http://acanetwork.org/chicago/files/chicago-skyline.jpg">
                <a:extLst>
                  <a:ext uri="{FF2B5EF4-FFF2-40B4-BE49-F238E27FC236}">
                    <a16:creationId xmlns:a16="http://schemas.microsoft.com/office/drawing/2014/main" id="{5C757A3F-11B4-E158-E02A-0D1D36B6F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31" y="2773561"/>
                <a:ext cx="5732669" cy="231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Straight Arrow Connector 13">
              <a:extLst>
                <a:ext uri="{FF2B5EF4-FFF2-40B4-BE49-F238E27FC236}">
                  <a16:creationId xmlns:a16="http://schemas.microsoft.com/office/drawing/2014/main" id="{75DF92C1-4C3A-56A4-8528-8721DAD6A518}"/>
                </a:ext>
              </a:extLst>
            </p:cNvPr>
            <p:cNvCxnSpPr/>
            <p:nvPr/>
          </p:nvCxnSpPr>
          <p:spPr>
            <a:xfrm flipV="1">
              <a:off x="5942926" y="2123336"/>
              <a:ext cx="2436615" cy="95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06E8-2383-3E6A-A690-48980DCAFC9B}"/>
              </a:ext>
            </a:extLst>
          </p:cNvPr>
          <p:cNvSpPr>
            <a:spLocks noGrp="1"/>
          </p:cNvSpPr>
          <p:nvPr>
            <p:ph type="title"/>
          </p:nvPr>
        </p:nvSpPr>
        <p:spPr>
          <a:xfrm>
            <a:off x="609600" y="282575"/>
            <a:ext cx="6348413" cy="1320800"/>
          </a:xfrm>
        </p:spPr>
        <p:txBody>
          <a:bodyPr rtlCol="0">
            <a:normAutofit/>
          </a:bodyPr>
          <a:lstStyle/>
          <a:p>
            <a:pPr eaLnBrk="1" fontAlgn="auto" hangingPunct="1">
              <a:spcAft>
                <a:spcPts val="0"/>
              </a:spcAft>
              <a:defRPr/>
            </a:pPr>
            <a:r>
              <a:rPr lang="en-US" b="1" dirty="0">
                <a:solidFill>
                  <a:schemeClr val="bg1">
                    <a:lumMod val="10000"/>
                  </a:schemeClr>
                </a:solidFill>
              </a:rPr>
              <a:t>Illinois Symbols Quiz…</a:t>
            </a:r>
          </a:p>
        </p:txBody>
      </p:sp>
      <p:sp>
        <p:nvSpPr>
          <p:cNvPr id="3" name="Content Placeholder 2">
            <a:extLst>
              <a:ext uri="{FF2B5EF4-FFF2-40B4-BE49-F238E27FC236}">
                <a16:creationId xmlns:a16="http://schemas.microsoft.com/office/drawing/2014/main" id="{A8BE019E-2D87-E170-4132-7997C8687FB5}"/>
              </a:ext>
            </a:extLst>
          </p:cNvPr>
          <p:cNvSpPr>
            <a:spLocks noGrp="1"/>
          </p:cNvSpPr>
          <p:nvPr>
            <p:ph idx="1"/>
          </p:nvPr>
        </p:nvSpPr>
        <p:spPr>
          <a:xfrm>
            <a:off x="685800" y="1630363"/>
            <a:ext cx="7543800" cy="3581400"/>
          </a:xfrm>
        </p:spPr>
        <p:txBody>
          <a:bodyPr rtlCol="0">
            <a:noAutofit/>
          </a:bodyPr>
          <a:lstStyle/>
          <a:p>
            <a:pPr eaLnBrk="1" fontAlgn="auto" hangingPunct="1">
              <a:spcAft>
                <a:spcPts val="0"/>
              </a:spcAft>
              <a:buFontTx/>
              <a:buNone/>
              <a:defRPr/>
            </a:pPr>
            <a:r>
              <a:rPr lang="en-US" sz="3200" b="1" dirty="0">
                <a:solidFill>
                  <a:schemeClr val="bg1">
                    <a:lumMod val="10000"/>
                  </a:schemeClr>
                </a:solidFill>
              </a:rPr>
              <a:t>What is the Illinois state flower?</a:t>
            </a:r>
          </a:p>
          <a:p>
            <a:pPr eaLnBrk="1" fontAlgn="auto" hangingPunct="1">
              <a:spcAft>
                <a:spcPts val="0"/>
              </a:spcAft>
              <a:defRPr/>
            </a:pPr>
            <a:r>
              <a:rPr lang="en-US" sz="3600" b="1" dirty="0">
                <a:solidFill>
                  <a:schemeClr val="bg1">
                    <a:lumMod val="10000"/>
                  </a:schemeClr>
                </a:solidFill>
                <a:latin typeface="+mj-lt"/>
              </a:rPr>
              <a:t> </a:t>
            </a:r>
            <a:r>
              <a:rPr lang="en-US" sz="3600" b="1" dirty="0">
                <a:solidFill>
                  <a:schemeClr val="bg1">
                    <a:lumMod val="10000"/>
                  </a:schemeClr>
                </a:solidFill>
              </a:rPr>
              <a:t>Mountain Laurel</a:t>
            </a:r>
          </a:p>
          <a:p>
            <a:pPr eaLnBrk="1" fontAlgn="auto" hangingPunct="1">
              <a:spcAft>
                <a:spcPts val="0"/>
              </a:spcAft>
              <a:defRPr/>
            </a:pPr>
            <a:r>
              <a:rPr lang="en-US" sz="3600" b="1" dirty="0">
                <a:solidFill>
                  <a:schemeClr val="bg1">
                    <a:lumMod val="10000"/>
                  </a:schemeClr>
                </a:solidFill>
              </a:rPr>
              <a:t> Purple violet</a:t>
            </a:r>
          </a:p>
          <a:p>
            <a:pPr eaLnBrk="1" fontAlgn="auto" hangingPunct="1">
              <a:spcAft>
                <a:spcPts val="0"/>
              </a:spcAft>
              <a:defRPr/>
            </a:pPr>
            <a:r>
              <a:rPr lang="en-US" sz="3600" b="1" dirty="0">
                <a:solidFill>
                  <a:schemeClr val="bg1">
                    <a:lumMod val="10000"/>
                  </a:schemeClr>
                </a:solidFill>
              </a:rPr>
              <a:t> Cherokee rose</a:t>
            </a:r>
          </a:p>
          <a:p>
            <a:pPr eaLnBrk="1" fontAlgn="auto" hangingPunct="1">
              <a:spcAft>
                <a:spcPts val="0"/>
              </a:spcAft>
              <a:defRPr/>
            </a:pPr>
            <a:r>
              <a:rPr lang="en-US" sz="3600" b="1" dirty="0">
                <a:solidFill>
                  <a:schemeClr val="bg1">
                    <a:lumMod val="10000"/>
                  </a:schemeClr>
                </a:solidFill>
              </a:rPr>
              <a:t> Bluebonnet</a:t>
            </a:r>
          </a:p>
        </p:txBody>
      </p:sp>
      <p:sp>
        <p:nvSpPr>
          <p:cNvPr id="39940" name="Slide Number Placeholder 5">
            <a:extLst>
              <a:ext uri="{FF2B5EF4-FFF2-40B4-BE49-F238E27FC236}">
                <a16:creationId xmlns:a16="http://schemas.microsoft.com/office/drawing/2014/main" id="{618CDA2E-858D-5ABF-9BFF-F633606FAF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5CB1694-1764-4D37-8912-F5544416647C}" type="slidenum">
              <a:rPr lang="en-US" altLang="en-US" sz="1400" smtClean="0">
                <a:solidFill>
                  <a:srgbClr val="F8F8F8"/>
                </a:solidFill>
                <a:latin typeface="Monotype Corsiva" panose="03010101010201010101" pitchFamily="66" charset="0"/>
              </a:rPr>
              <a:pPr/>
              <a:t>30</a:t>
            </a:fld>
            <a:endParaRPr lang="en-US" altLang="en-US" sz="1400">
              <a:solidFill>
                <a:srgbClr val="F8F8F8"/>
              </a:solidFill>
              <a:latin typeface="Monotype Corsiva" panose="03010101010201010101" pitchFamily="66" charset="0"/>
            </a:endParaRPr>
          </a:p>
        </p:txBody>
      </p:sp>
      <p:sp>
        <p:nvSpPr>
          <p:cNvPr id="11" name="TextBox 10">
            <a:extLst>
              <a:ext uri="{FF2B5EF4-FFF2-40B4-BE49-F238E27FC236}">
                <a16:creationId xmlns:a16="http://schemas.microsoft.com/office/drawing/2014/main" id="{774D7267-3C27-72F3-AF56-6278B88000FB}"/>
              </a:ext>
            </a:extLst>
          </p:cNvPr>
          <p:cNvSpPr txBox="1">
            <a:spLocks noChangeArrowheads="1"/>
          </p:cNvSpPr>
          <p:nvPr/>
        </p:nvSpPr>
        <p:spPr bwMode="auto">
          <a:xfrm>
            <a:off x="914400" y="5135563"/>
            <a:ext cx="7772400" cy="12001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2060"/>
                </a:solidFill>
              </a:rPr>
              <a:t>In 1907 Illinois schoolchildren voted to select the violet as the state flower. There are eight different species of violets in Illinois. </a:t>
            </a:r>
          </a:p>
        </p:txBody>
      </p:sp>
      <p:sp>
        <p:nvSpPr>
          <p:cNvPr id="7" name="Right Arrow 6">
            <a:extLst>
              <a:ext uri="{FF2B5EF4-FFF2-40B4-BE49-F238E27FC236}">
                <a16:creationId xmlns:a16="http://schemas.microsoft.com/office/drawing/2014/main" id="{62895E1B-C563-18B2-1784-A019562B4F42}"/>
              </a:ext>
            </a:extLst>
          </p:cNvPr>
          <p:cNvSpPr/>
          <p:nvPr/>
        </p:nvSpPr>
        <p:spPr>
          <a:xfrm>
            <a:off x="228600" y="2819400"/>
            <a:ext cx="762000" cy="465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3322" name="Picture 10" descr="Purple violet - click to see all state flowers">
            <a:extLst>
              <a:ext uri="{FF2B5EF4-FFF2-40B4-BE49-F238E27FC236}">
                <a16:creationId xmlns:a16="http://schemas.microsoft.com/office/drawing/2014/main" id="{044992CF-0C1F-2464-02F0-EF5DFC72A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2209800"/>
            <a:ext cx="3619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3322"/>
                                        </p:tgtEl>
                                        <p:attrNameLst>
                                          <p:attrName>style.visibility</p:attrName>
                                        </p:attrNameLst>
                                      </p:cBhvr>
                                      <p:to>
                                        <p:strVal val="visible"/>
                                      </p:to>
                                    </p:set>
                                    <p:animEffect transition="in" filter="fade">
                                      <p:cBhvr>
                                        <p:cTn id="31" dur="500"/>
                                        <p:tgtEl>
                                          <p:spTgt spid="13322"/>
                                        </p:tgtEl>
                                      </p:cBhvr>
                                    </p:animEffec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11" grpId="0" animBg="1" autoUpdateAnimBg="0"/>
      <p:bldP spid="7"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72721FE-6174-2F0F-4065-5B9BE8958C96}"/>
              </a:ext>
            </a:extLst>
          </p:cNvPr>
          <p:cNvSpPr>
            <a:spLocks noGrp="1"/>
          </p:cNvSpPr>
          <p:nvPr>
            <p:ph type="title"/>
          </p:nvPr>
        </p:nvSpPr>
        <p:spPr>
          <a:xfrm>
            <a:off x="381000" y="254000"/>
            <a:ext cx="6346825" cy="1320800"/>
          </a:xfrm>
        </p:spPr>
        <p:txBody>
          <a:bodyPr/>
          <a:lstStyle/>
          <a:p>
            <a:pPr eaLnBrk="1" hangingPunct="1"/>
            <a:r>
              <a:rPr lang="en-US" altLang="en-US" b="1">
                <a:solidFill>
                  <a:srgbClr val="002060"/>
                </a:solidFill>
              </a:rPr>
              <a:t>Illinois Symbols Quiz…</a:t>
            </a:r>
          </a:p>
        </p:txBody>
      </p:sp>
      <p:sp>
        <p:nvSpPr>
          <p:cNvPr id="3" name="Content Placeholder 2">
            <a:extLst>
              <a:ext uri="{FF2B5EF4-FFF2-40B4-BE49-F238E27FC236}">
                <a16:creationId xmlns:a16="http://schemas.microsoft.com/office/drawing/2014/main" id="{53A80514-0CE6-05F8-75C2-43D69C2623FB}"/>
              </a:ext>
            </a:extLst>
          </p:cNvPr>
          <p:cNvSpPr>
            <a:spLocks noGrp="1"/>
          </p:cNvSpPr>
          <p:nvPr>
            <p:ph idx="1"/>
          </p:nvPr>
        </p:nvSpPr>
        <p:spPr>
          <a:xfrm>
            <a:off x="838200" y="1371600"/>
            <a:ext cx="7772400" cy="4114800"/>
          </a:xfrm>
        </p:spPr>
        <p:txBody>
          <a:bodyPr/>
          <a:lstStyle/>
          <a:p>
            <a:pPr eaLnBrk="1" hangingPunct="1">
              <a:buFontTx/>
              <a:buNone/>
            </a:pPr>
            <a:r>
              <a:rPr lang="en-US" altLang="en-US" sz="3200" b="1">
                <a:solidFill>
                  <a:srgbClr val="002060"/>
                </a:solidFill>
              </a:rPr>
              <a:t>What is the Illinois state bird?</a:t>
            </a:r>
          </a:p>
          <a:p>
            <a:pPr eaLnBrk="1" hangingPunct="1"/>
            <a:r>
              <a:rPr lang="en-US" altLang="en-US" sz="4000" b="1">
                <a:solidFill>
                  <a:srgbClr val="002060"/>
                </a:solidFill>
              </a:rPr>
              <a:t> Eastern goldfinch</a:t>
            </a:r>
          </a:p>
          <a:p>
            <a:pPr eaLnBrk="1" hangingPunct="1"/>
            <a:r>
              <a:rPr lang="en-US" altLang="en-US" sz="4000" b="1">
                <a:solidFill>
                  <a:srgbClr val="002060"/>
                </a:solidFill>
              </a:rPr>
              <a:t> Mountain blue bird</a:t>
            </a:r>
          </a:p>
          <a:p>
            <a:pPr eaLnBrk="1" hangingPunct="1"/>
            <a:r>
              <a:rPr lang="en-US" altLang="en-US" sz="4000" b="1">
                <a:solidFill>
                  <a:srgbClr val="002060"/>
                </a:solidFill>
              </a:rPr>
              <a:t> Northern cardinal</a:t>
            </a:r>
          </a:p>
          <a:p>
            <a:pPr eaLnBrk="1" hangingPunct="1"/>
            <a:r>
              <a:rPr lang="en-US" altLang="en-US" sz="4000" b="1">
                <a:solidFill>
                  <a:srgbClr val="002060"/>
                </a:solidFill>
              </a:rPr>
              <a:t> Wild Turkey</a:t>
            </a:r>
          </a:p>
        </p:txBody>
      </p:sp>
      <p:sp>
        <p:nvSpPr>
          <p:cNvPr id="41988" name="Slide Number Placeholder 5">
            <a:extLst>
              <a:ext uri="{FF2B5EF4-FFF2-40B4-BE49-F238E27FC236}">
                <a16:creationId xmlns:a16="http://schemas.microsoft.com/office/drawing/2014/main" id="{02FD1274-B59C-ABFE-7959-80F3B057D351}"/>
              </a:ext>
            </a:extLst>
          </p:cNvPr>
          <p:cNvSpPr>
            <a:spLocks noGrp="1"/>
          </p:cNvSpPr>
          <p:nvPr>
            <p:ph type="sldNum" sz="quarter" idx="12"/>
          </p:nvPr>
        </p:nvSpPr>
        <p:spPr bwMode="auto">
          <a:xfrm>
            <a:off x="11382375" y="10774363"/>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2E71E9B-A3A7-48F7-8711-AFB584B02310}" type="slidenum">
              <a:rPr lang="en-US" altLang="en-US" sz="1400" smtClean="0">
                <a:solidFill>
                  <a:srgbClr val="F8F8F8"/>
                </a:solidFill>
                <a:latin typeface="Monotype Corsiva" panose="03010101010201010101" pitchFamily="66" charset="0"/>
              </a:rPr>
              <a:pPr/>
              <a:t>31</a:t>
            </a:fld>
            <a:endParaRPr lang="en-US" altLang="en-US" sz="1400">
              <a:solidFill>
                <a:srgbClr val="F8F8F8"/>
              </a:solidFill>
              <a:latin typeface="Monotype Corsiva" panose="03010101010201010101" pitchFamily="66" charset="0"/>
            </a:endParaRPr>
          </a:p>
        </p:txBody>
      </p:sp>
      <p:sp>
        <p:nvSpPr>
          <p:cNvPr id="11" name="TextBox 10">
            <a:extLst>
              <a:ext uri="{FF2B5EF4-FFF2-40B4-BE49-F238E27FC236}">
                <a16:creationId xmlns:a16="http://schemas.microsoft.com/office/drawing/2014/main" id="{9625460A-69F2-2867-702E-99CEAE0001CD}"/>
              </a:ext>
            </a:extLst>
          </p:cNvPr>
          <p:cNvSpPr txBox="1">
            <a:spLocks noChangeArrowheads="1"/>
          </p:cNvSpPr>
          <p:nvPr/>
        </p:nvSpPr>
        <p:spPr bwMode="auto">
          <a:xfrm>
            <a:off x="685800" y="4860925"/>
            <a:ext cx="7920038" cy="157003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2060"/>
                </a:solidFill>
              </a:rPr>
              <a:t>Male cardinals are a brilliant scarlet red, females a buffy brown with reddish wings - both have a jet -black mask, pronounced crest, and heavy bill. The cardinal sings nearly year-round.</a:t>
            </a:r>
          </a:p>
        </p:txBody>
      </p:sp>
      <p:sp>
        <p:nvSpPr>
          <p:cNvPr id="5" name="Right Arrow 4">
            <a:extLst>
              <a:ext uri="{FF2B5EF4-FFF2-40B4-BE49-F238E27FC236}">
                <a16:creationId xmlns:a16="http://schemas.microsoft.com/office/drawing/2014/main" id="{BE365E29-BF2D-7900-37E7-B1F771F7093A}"/>
              </a:ext>
            </a:extLst>
          </p:cNvPr>
          <p:cNvSpPr/>
          <p:nvPr/>
        </p:nvSpPr>
        <p:spPr>
          <a:xfrm>
            <a:off x="190500" y="3321050"/>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4345" name="Picture 9" descr="http://images.clipart.com/thb/thb14/PH/000802_c191/34731166.thb.jpg?000802_c196_0027_clhs">
            <a:extLst>
              <a:ext uri="{FF2B5EF4-FFF2-40B4-BE49-F238E27FC236}">
                <a16:creationId xmlns:a16="http://schemas.microsoft.com/office/drawing/2014/main" id="{7F3C28D3-EF8E-B5E7-150C-2E1617575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988" y="1143000"/>
            <a:ext cx="22288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16" presetClass="entr" presetSubtype="21" fill="hold" nodeType="withEffect">
                                  <p:stCondLst>
                                    <p:cond delay="0"/>
                                  </p:stCondLst>
                                  <p:childTnLst>
                                    <p:set>
                                      <p:cBhvr>
                                        <p:cTn id="30" dur="1" fill="hold">
                                          <p:stCondLst>
                                            <p:cond delay="0"/>
                                          </p:stCondLst>
                                        </p:cTn>
                                        <p:tgtEl>
                                          <p:spTgt spid="14345"/>
                                        </p:tgtEl>
                                        <p:attrNameLst>
                                          <p:attrName>style.visibility</p:attrName>
                                        </p:attrNameLst>
                                      </p:cBhvr>
                                      <p:to>
                                        <p:strVal val="visible"/>
                                      </p:to>
                                    </p:set>
                                    <p:animEffect transition="in" filter="barn(inVertical)">
                                      <p:cBhvr>
                                        <p:cTn id="31" dur="500"/>
                                        <p:tgtEl>
                                          <p:spTgt spid="14345"/>
                                        </p:tgtEl>
                                      </p:cBhvr>
                                    </p:animEffec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11" grpId="0" animBg="1" autoUpdateAnimBg="0"/>
      <p:bldP spid="5"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50DA7AA-D8AB-3D15-0BDD-56130E960C9F}"/>
              </a:ext>
            </a:extLst>
          </p:cNvPr>
          <p:cNvSpPr>
            <a:spLocks noGrp="1"/>
          </p:cNvSpPr>
          <p:nvPr>
            <p:ph type="title"/>
          </p:nvPr>
        </p:nvSpPr>
        <p:spPr>
          <a:xfrm>
            <a:off x="304800" y="304800"/>
            <a:ext cx="8610600" cy="990600"/>
          </a:xfrm>
        </p:spPr>
        <p:txBody>
          <a:bodyPr/>
          <a:lstStyle/>
          <a:p>
            <a:pPr eaLnBrk="1" hangingPunct="1"/>
            <a:r>
              <a:rPr lang="en-US" altLang="en-US" b="1">
                <a:solidFill>
                  <a:srgbClr val="002060"/>
                </a:solidFill>
              </a:rPr>
              <a:t>Illinois Symbols Quiz…</a:t>
            </a:r>
          </a:p>
        </p:txBody>
      </p:sp>
      <p:sp>
        <p:nvSpPr>
          <p:cNvPr id="3" name="Content Placeholder 2">
            <a:extLst>
              <a:ext uri="{FF2B5EF4-FFF2-40B4-BE49-F238E27FC236}">
                <a16:creationId xmlns:a16="http://schemas.microsoft.com/office/drawing/2014/main" id="{10985B0D-7A97-5DB0-E8E8-A8E010023406}"/>
              </a:ext>
            </a:extLst>
          </p:cNvPr>
          <p:cNvSpPr>
            <a:spLocks noGrp="1"/>
          </p:cNvSpPr>
          <p:nvPr>
            <p:ph idx="1"/>
          </p:nvPr>
        </p:nvSpPr>
        <p:spPr>
          <a:xfrm>
            <a:off x="838200" y="1371600"/>
            <a:ext cx="8305800" cy="3962400"/>
          </a:xfrm>
        </p:spPr>
        <p:txBody>
          <a:bodyPr/>
          <a:lstStyle/>
          <a:p>
            <a:pPr eaLnBrk="1" hangingPunct="1">
              <a:buFontTx/>
              <a:buNone/>
            </a:pPr>
            <a:r>
              <a:rPr lang="en-US" altLang="en-US" sz="3200" b="1">
                <a:solidFill>
                  <a:srgbClr val="002060"/>
                </a:solidFill>
              </a:rPr>
              <a:t>What is the Illinois state wild animal?</a:t>
            </a:r>
          </a:p>
          <a:p>
            <a:pPr eaLnBrk="1" hangingPunct="1"/>
            <a:r>
              <a:rPr lang="en-US" altLang="en-US" sz="4000" b="1">
                <a:solidFill>
                  <a:srgbClr val="002060"/>
                </a:solidFill>
              </a:rPr>
              <a:t> White tailed deer</a:t>
            </a:r>
          </a:p>
          <a:p>
            <a:pPr eaLnBrk="1" hangingPunct="1"/>
            <a:r>
              <a:rPr lang="en-US" altLang="en-US" sz="4000" b="1">
                <a:solidFill>
                  <a:srgbClr val="002060"/>
                </a:solidFill>
              </a:rPr>
              <a:t> Moose</a:t>
            </a:r>
          </a:p>
          <a:p>
            <a:pPr eaLnBrk="1" hangingPunct="1"/>
            <a:r>
              <a:rPr lang="en-US" altLang="en-US" sz="4000" b="1">
                <a:solidFill>
                  <a:srgbClr val="002060"/>
                </a:solidFill>
              </a:rPr>
              <a:t> Black bear</a:t>
            </a:r>
          </a:p>
          <a:p>
            <a:pPr eaLnBrk="1" hangingPunct="1"/>
            <a:r>
              <a:rPr lang="en-US" altLang="en-US" sz="4000" b="1">
                <a:solidFill>
                  <a:srgbClr val="002060"/>
                </a:solidFill>
              </a:rPr>
              <a:t> Gray squirrel</a:t>
            </a:r>
          </a:p>
        </p:txBody>
      </p:sp>
      <p:sp>
        <p:nvSpPr>
          <p:cNvPr id="44036" name="Slide Number Placeholder 5">
            <a:extLst>
              <a:ext uri="{FF2B5EF4-FFF2-40B4-BE49-F238E27FC236}">
                <a16:creationId xmlns:a16="http://schemas.microsoft.com/office/drawing/2014/main" id="{80585153-E1FF-CCBD-29E2-11C955D61D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5FF80D9-07F4-49C5-A9FD-600C9B700033}" type="slidenum">
              <a:rPr lang="en-US" altLang="en-US" sz="1400" smtClean="0">
                <a:solidFill>
                  <a:srgbClr val="F8F8F8"/>
                </a:solidFill>
                <a:latin typeface="Monotype Corsiva" panose="03010101010201010101" pitchFamily="66" charset="0"/>
              </a:rPr>
              <a:pPr/>
              <a:t>32</a:t>
            </a:fld>
            <a:endParaRPr lang="en-US" altLang="en-US" sz="1400">
              <a:solidFill>
                <a:srgbClr val="F8F8F8"/>
              </a:solidFill>
              <a:latin typeface="Monotype Corsiva" panose="03010101010201010101" pitchFamily="66" charset="0"/>
            </a:endParaRPr>
          </a:p>
        </p:txBody>
      </p:sp>
      <p:sp>
        <p:nvSpPr>
          <p:cNvPr id="10" name="TextBox 9">
            <a:extLst>
              <a:ext uri="{FF2B5EF4-FFF2-40B4-BE49-F238E27FC236}">
                <a16:creationId xmlns:a16="http://schemas.microsoft.com/office/drawing/2014/main" id="{E6749179-6256-A1D1-08D6-7F3FD72B93B6}"/>
              </a:ext>
            </a:extLst>
          </p:cNvPr>
          <p:cNvSpPr txBox="1">
            <a:spLocks noChangeArrowheads="1"/>
          </p:cNvSpPr>
          <p:nvPr/>
        </p:nvSpPr>
        <p:spPr bwMode="auto">
          <a:xfrm>
            <a:off x="990600" y="5238750"/>
            <a:ext cx="7524750" cy="12001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2060"/>
                </a:solidFill>
              </a:rPr>
              <a:t>The white-tailed deer is an animal of incredible beauty and power; they are able to run up to 40 miles per hour, jump 9 foot fences, and swim 13 miles per hour.</a:t>
            </a:r>
          </a:p>
        </p:txBody>
      </p:sp>
      <p:sp>
        <p:nvSpPr>
          <p:cNvPr id="5" name="Right Arrow 4">
            <a:extLst>
              <a:ext uri="{FF2B5EF4-FFF2-40B4-BE49-F238E27FC236}">
                <a16:creationId xmlns:a16="http://schemas.microsoft.com/office/drawing/2014/main" id="{C33F2825-137F-C67C-35D6-4ED428C50F38}"/>
              </a:ext>
            </a:extLst>
          </p:cNvPr>
          <p:cNvSpPr/>
          <p:nvPr/>
        </p:nvSpPr>
        <p:spPr>
          <a:xfrm>
            <a:off x="228600" y="19050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7418" name="Picture 10" descr="White-tailed deer doe - click to see all state animal symbols">
            <a:extLst>
              <a:ext uri="{FF2B5EF4-FFF2-40B4-BE49-F238E27FC236}">
                <a16:creationId xmlns:a16="http://schemas.microsoft.com/office/drawing/2014/main" id="{733CB75B-AB23-0E22-9925-6E6ED138C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13" y="2120900"/>
            <a:ext cx="36195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7418"/>
                                        </p:tgtEl>
                                        <p:attrNameLst>
                                          <p:attrName>style.visibility</p:attrName>
                                        </p:attrNameLst>
                                      </p:cBhvr>
                                      <p:to>
                                        <p:strVal val="visible"/>
                                      </p:to>
                                    </p:set>
                                    <p:animEffect transition="in" filter="fade">
                                      <p:cBhvr>
                                        <p:cTn id="31" dur="500"/>
                                        <p:tgtEl>
                                          <p:spTgt spid="17418"/>
                                        </p:tgtEl>
                                      </p:cBhvr>
                                    </p:animEffec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10" grpId="0" animBg="1" autoUpdateAnimBg="0"/>
      <p:bldP spid="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7F2007F-F065-ACED-8281-374AC98C20DB}"/>
              </a:ext>
            </a:extLst>
          </p:cNvPr>
          <p:cNvSpPr>
            <a:spLocks noGrp="1"/>
          </p:cNvSpPr>
          <p:nvPr>
            <p:ph type="title"/>
          </p:nvPr>
        </p:nvSpPr>
        <p:spPr>
          <a:xfrm>
            <a:off x="533400" y="215900"/>
            <a:ext cx="6348413" cy="1320800"/>
          </a:xfrm>
        </p:spPr>
        <p:txBody>
          <a:bodyPr/>
          <a:lstStyle/>
          <a:p>
            <a:pPr eaLnBrk="1" hangingPunct="1"/>
            <a:r>
              <a:rPr lang="en-US" altLang="en-US" b="1">
                <a:solidFill>
                  <a:srgbClr val="002060"/>
                </a:solidFill>
              </a:rPr>
              <a:t>Illinois Symbols Quiz…</a:t>
            </a:r>
          </a:p>
        </p:txBody>
      </p:sp>
      <p:sp>
        <p:nvSpPr>
          <p:cNvPr id="3" name="Content Placeholder 2">
            <a:extLst>
              <a:ext uri="{FF2B5EF4-FFF2-40B4-BE49-F238E27FC236}">
                <a16:creationId xmlns:a16="http://schemas.microsoft.com/office/drawing/2014/main" id="{9AF80AB3-065E-FC36-62AE-4B5A130D933B}"/>
              </a:ext>
            </a:extLst>
          </p:cNvPr>
          <p:cNvSpPr>
            <a:spLocks noGrp="1"/>
          </p:cNvSpPr>
          <p:nvPr>
            <p:ph idx="1"/>
          </p:nvPr>
        </p:nvSpPr>
        <p:spPr>
          <a:xfrm>
            <a:off x="520700" y="1385888"/>
            <a:ext cx="8458200" cy="3581400"/>
          </a:xfrm>
        </p:spPr>
        <p:txBody>
          <a:bodyPr rtlCol="0">
            <a:normAutofit/>
          </a:bodyPr>
          <a:lstStyle/>
          <a:p>
            <a:pPr eaLnBrk="1" fontAlgn="auto" hangingPunct="1">
              <a:spcAft>
                <a:spcPts val="0"/>
              </a:spcAft>
              <a:buFontTx/>
              <a:buNone/>
              <a:defRPr/>
            </a:pPr>
            <a:r>
              <a:rPr lang="en-US" sz="3500" b="1" dirty="0">
                <a:solidFill>
                  <a:srgbClr val="002060"/>
                </a:solidFill>
              </a:rPr>
              <a:t>What is the Illinois state butterfly?</a:t>
            </a:r>
          </a:p>
          <a:p>
            <a:pPr eaLnBrk="1" fontAlgn="auto" hangingPunct="1">
              <a:spcAft>
                <a:spcPts val="0"/>
              </a:spcAft>
              <a:defRPr/>
            </a:pPr>
            <a:r>
              <a:rPr lang="en-US" sz="4000" b="1" dirty="0">
                <a:solidFill>
                  <a:srgbClr val="002060"/>
                </a:solidFill>
              </a:rPr>
              <a:t> Monarch butterfly</a:t>
            </a:r>
          </a:p>
          <a:p>
            <a:pPr eaLnBrk="1" fontAlgn="auto" hangingPunct="1">
              <a:spcAft>
                <a:spcPts val="0"/>
              </a:spcAft>
              <a:defRPr/>
            </a:pPr>
            <a:r>
              <a:rPr lang="en-US" sz="4000" b="1" dirty="0">
                <a:solidFill>
                  <a:srgbClr val="002060"/>
                </a:solidFill>
              </a:rPr>
              <a:t> Tiger Swallowtail</a:t>
            </a:r>
          </a:p>
          <a:p>
            <a:pPr eaLnBrk="1" fontAlgn="auto" hangingPunct="1">
              <a:spcAft>
                <a:spcPts val="0"/>
              </a:spcAft>
              <a:defRPr/>
            </a:pPr>
            <a:r>
              <a:rPr lang="en-US" sz="4000" b="1" dirty="0">
                <a:solidFill>
                  <a:srgbClr val="002060"/>
                </a:solidFill>
              </a:rPr>
              <a:t> Viceroy Butterfly</a:t>
            </a:r>
          </a:p>
          <a:p>
            <a:pPr eaLnBrk="1" fontAlgn="auto" hangingPunct="1">
              <a:spcAft>
                <a:spcPts val="0"/>
              </a:spcAft>
              <a:defRPr/>
            </a:pPr>
            <a:r>
              <a:rPr lang="en-US" sz="4000" b="1" dirty="0">
                <a:solidFill>
                  <a:srgbClr val="002060"/>
                </a:solidFill>
              </a:rPr>
              <a:t> </a:t>
            </a:r>
            <a:r>
              <a:rPr lang="en-US" sz="4000" b="1" dirty="0" err="1">
                <a:solidFill>
                  <a:srgbClr val="002060"/>
                </a:solidFill>
              </a:rPr>
              <a:t>Karner</a:t>
            </a:r>
            <a:r>
              <a:rPr lang="en-US" sz="4000" b="1" dirty="0">
                <a:solidFill>
                  <a:srgbClr val="002060"/>
                </a:solidFill>
              </a:rPr>
              <a:t> Blue Butterfly</a:t>
            </a: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
        <p:nvSpPr>
          <p:cNvPr id="12" name="TextBox 11">
            <a:extLst>
              <a:ext uri="{FF2B5EF4-FFF2-40B4-BE49-F238E27FC236}">
                <a16:creationId xmlns:a16="http://schemas.microsoft.com/office/drawing/2014/main" id="{D6E7A3E2-9EEE-147F-C8E4-9E4053B4E962}"/>
              </a:ext>
            </a:extLst>
          </p:cNvPr>
          <p:cNvSpPr txBox="1">
            <a:spLocks noChangeArrowheads="1"/>
          </p:cNvSpPr>
          <p:nvPr/>
        </p:nvSpPr>
        <p:spPr bwMode="auto">
          <a:xfrm>
            <a:off x="862013" y="4967288"/>
            <a:ext cx="7672387" cy="157003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2060"/>
                </a:solidFill>
              </a:rPr>
              <a:t>Both the caterpillar and adult monarch butterfly are brilliant in color as a warning to predators - the monarch ingests toxins from the milkweed plant which are poisonous. </a:t>
            </a:r>
          </a:p>
        </p:txBody>
      </p:sp>
      <p:sp>
        <p:nvSpPr>
          <p:cNvPr id="5" name="Right Arrow 4">
            <a:extLst>
              <a:ext uri="{FF2B5EF4-FFF2-40B4-BE49-F238E27FC236}">
                <a16:creationId xmlns:a16="http://schemas.microsoft.com/office/drawing/2014/main" id="{03CEF126-B5C4-2BB9-9233-20249C39A3AF}"/>
              </a:ext>
            </a:extLst>
          </p:cNvPr>
          <p:cNvSpPr/>
          <p:nvPr/>
        </p:nvSpPr>
        <p:spPr>
          <a:xfrm>
            <a:off x="90488" y="20066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8441" name="Picture 9" descr="Adult monarch butterfly - click to see all state insects">
            <a:extLst>
              <a:ext uri="{FF2B5EF4-FFF2-40B4-BE49-F238E27FC236}">
                <a16:creationId xmlns:a16="http://schemas.microsoft.com/office/drawing/2014/main" id="{29F56FC2-BA48-C75E-7F53-48DB83969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900238"/>
            <a:ext cx="34163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16" presetClass="entr" presetSubtype="21" fill="hold" nodeType="withEffect">
                                  <p:stCondLst>
                                    <p:cond delay="0"/>
                                  </p:stCondLst>
                                  <p:childTnLst>
                                    <p:set>
                                      <p:cBhvr>
                                        <p:cTn id="30" dur="1" fill="hold">
                                          <p:stCondLst>
                                            <p:cond delay="0"/>
                                          </p:stCondLst>
                                        </p:cTn>
                                        <p:tgtEl>
                                          <p:spTgt spid="18441"/>
                                        </p:tgtEl>
                                        <p:attrNameLst>
                                          <p:attrName>style.visibility</p:attrName>
                                        </p:attrNameLst>
                                      </p:cBhvr>
                                      <p:to>
                                        <p:strVal val="visible"/>
                                      </p:to>
                                    </p:set>
                                    <p:animEffect transition="in" filter="barn(inVertical)">
                                      <p:cBhvr>
                                        <p:cTn id="31" dur="500"/>
                                        <p:tgtEl>
                                          <p:spTgt spid="18441"/>
                                        </p:tgtEl>
                                      </p:cBhvr>
                                    </p:animEffect>
                                  </p:childTnLst>
                                </p:cTn>
                              </p:par>
                            </p:childTnLst>
                          </p:cTn>
                        </p:par>
                        <p:par>
                          <p:cTn id="32" fill="hold" nodeType="afterGroup">
                            <p:stCondLst>
                              <p:cond delay="500"/>
                            </p:stCondLst>
                            <p:childTnLst>
                              <p:par>
                                <p:cTn id="33" presetID="3" presetClass="entr" presetSubtype="1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12" grpId="0" animBg="1" autoUpdateAnimBg="0"/>
      <p:bldP spid="5"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7FBDFA2-E012-F261-D786-5A43010CAE6E}"/>
              </a:ext>
            </a:extLst>
          </p:cNvPr>
          <p:cNvSpPr>
            <a:spLocks noGrp="1"/>
          </p:cNvSpPr>
          <p:nvPr>
            <p:ph type="title"/>
          </p:nvPr>
        </p:nvSpPr>
        <p:spPr>
          <a:xfrm>
            <a:off x="357188" y="87313"/>
            <a:ext cx="6934200" cy="1320800"/>
          </a:xfrm>
        </p:spPr>
        <p:txBody>
          <a:bodyPr/>
          <a:lstStyle/>
          <a:p>
            <a:pPr eaLnBrk="1" hangingPunct="1"/>
            <a:r>
              <a:rPr lang="en-US" altLang="en-US" b="1">
                <a:solidFill>
                  <a:srgbClr val="002060"/>
                </a:solidFill>
              </a:rPr>
              <a:t>Illinois Symbols Quiz …</a:t>
            </a:r>
          </a:p>
        </p:txBody>
      </p:sp>
      <p:sp>
        <p:nvSpPr>
          <p:cNvPr id="3" name="Content Placeholder 2">
            <a:extLst>
              <a:ext uri="{FF2B5EF4-FFF2-40B4-BE49-F238E27FC236}">
                <a16:creationId xmlns:a16="http://schemas.microsoft.com/office/drawing/2014/main" id="{6A2DDB15-05FE-9848-5E11-82F2D736EA37}"/>
              </a:ext>
            </a:extLst>
          </p:cNvPr>
          <p:cNvSpPr>
            <a:spLocks noGrp="1"/>
          </p:cNvSpPr>
          <p:nvPr>
            <p:ph idx="1"/>
          </p:nvPr>
        </p:nvSpPr>
        <p:spPr>
          <a:xfrm>
            <a:off x="914400" y="1201738"/>
            <a:ext cx="7467600" cy="4724400"/>
          </a:xfrm>
        </p:spPr>
        <p:txBody>
          <a:bodyPr/>
          <a:lstStyle/>
          <a:p>
            <a:pPr eaLnBrk="1" hangingPunct="1">
              <a:buFontTx/>
              <a:buNone/>
            </a:pPr>
            <a:r>
              <a:rPr lang="en-US" altLang="en-US" sz="3200" b="1">
                <a:solidFill>
                  <a:srgbClr val="002060"/>
                </a:solidFill>
              </a:rPr>
              <a:t>What is the Illinois state tree?</a:t>
            </a:r>
          </a:p>
          <a:p>
            <a:pPr eaLnBrk="1" hangingPunct="1"/>
            <a:r>
              <a:rPr lang="en-US" altLang="en-US" sz="4000" b="1">
                <a:solidFill>
                  <a:srgbClr val="002060"/>
                </a:solidFill>
              </a:rPr>
              <a:t> Blue spruce</a:t>
            </a:r>
          </a:p>
          <a:p>
            <a:pPr eaLnBrk="1" hangingPunct="1"/>
            <a:r>
              <a:rPr lang="en-US" altLang="en-US" sz="4000" b="1">
                <a:solidFill>
                  <a:srgbClr val="002060"/>
                </a:solidFill>
              </a:rPr>
              <a:t> Loblolly pine</a:t>
            </a:r>
          </a:p>
          <a:p>
            <a:pPr eaLnBrk="1" hangingPunct="1"/>
            <a:r>
              <a:rPr lang="en-US" altLang="en-US" sz="4000" b="1">
                <a:solidFill>
                  <a:srgbClr val="002060"/>
                </a:solidFill>
              </a:rPr>
              <a:t> White oak</a:t>
            </a:r>
          </a:p>
          <a:p>
            <a:pPr eaLnBrk="1" hangingPunct="1"/>
            <a:r>
              <a:rPr lang="en-US" altLang="en-US" sz="4000" b="1">
                <a:solidFill>
                  <a:srgbClr val="002060"/>
                </a:solidFill>
              </a:rPr>
              <a:t> Candlenut tree</a:t>
            </a:r>
          </a:p>
        </p:txBody>
      </p:sp>
      <p:sp>
        <p:nvSpPr>
          <p:cNvPr id="10" name="TextBox 9">
            <a:extLst>
              <a:ext uri="{FF2B5EF4-FFF2-40B4-BE49-F238E27FC236}">
                <a16:creationId xmlns:a16="http://schemas.microsoft.com/office/drawing/2014/main" id="{07D2E4FE-C279-E811-8386-68D46886D8FC}"/>
              </a:ext>
            </a:extLst>
          </p:cNvPr>
          <p:cNvSpPr txBox="1">
            <a:spLocks noChangeArrowheads="1"/>
          </p:cNvSpPr>
          <p:nvPr/>
        </p:nvSpPr>
        <p:spPr bwMode="auto">
          <a:xfrm>
            <a:off x="560388" y="4738688"/>
            <a:ext cx="8175625" cy="193833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2060"/>
                </a:solidFill>
              </a:rPr>
              <a:t>Illinois designated the white oak the official state tree in 1973, the result of a special poll of 900,000 school children. The state tree had previously been the native oak (adopted in 1908), but there are many species of "native oak" in the state of Illinois, and no particular one had been specified.</a:t>
            </a:r>
          </a:p>
        </p:txBody>
      </p:sp>
      <p:sp>
        <p:nvSpPr>
          <p:cNvPr id="5" name="Right Arrow 4">
            <a:extLst>
              <a:ext uri="{FF2B5EF4-FFF2-40B4-BE49-F238E27FC236}">
                <a16:creationId xmlns:a16="http://schemas.microsoft.com/office/drawing/2014/main" id="{577FEE55-CD7E-5778-8A3E-206BA2758BB9}"/>
              </a:ext>
            </a:extLst>
          </p:cNvPr>
          <p:cNvSpPr/>
          <p:nvPr/>
        </p:nvSpPr>
        <p:spPr>
          <a:xfrm>
            <a:off x="309563" y="3057525"/>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9465" name="Picture 9" descr="Old white oak in fall - White oak tree bark - click to see all state trees">
            <a:extLst>
              <a:ext uri="{FF2B5EF4-FFF2-40B4-BE49-F238E27FC236}">
                <a16:creationId xmlns:a16="http://schemas.microsoft.com/office/drawing/2014/main" id="{F9CC7E9A-3524-B1D1-BC42-102554120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52625"/>
            <a:ext cx="36195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6" presetClass="entr" presetSubtype="16" fill="hold" nodeType="withEffect">
                                  <p:stCondLst>
                                    <p:cond delay="0"/>
                                  </p:stCondLst>
                                  <p:childTnLst>
                                    <p:set>
                                      <p:cBhvr>
                                        <p:cTn id="30" dur="1" fill="hold">
                                          <p:stCondLst>
                                            <p:cond delay="0"/>
                                          </p:stCondLst>
                                        </p:cTn>
                                        <p:tgtEl>
                                          <p:spTgt spid="19465"/>
                                        </p:tgtEl>
                                        <p:attrNameLst>
                                          <p:attrName>style.visibility</p:attrName>
                                        </p:attrNameLst>
                                      </p:cBhvr>
                                      <p:to>
                                        <p:strVal val="visible"/>
                                      </p:to>
                                    </p:set>
                                    <p:animEffect transition="in" filter="circle(in)">
                                      <p:cBhvr>
                                        <p:cTn id="31" dur="2000"/>
                                        <p:tgtEl>
                                          <p:spTgt spid="19465"/>
                                        </p:tgtEl>
                                      </p:cBhvr>
                                    </p:animEffec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10" grpId="0" animBg="1" autoUpdateAnimBg="0"/>
      <p:bldP spid="5"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8E26A88-05B6-0622-9256-9433EFC05940}"/>
              </a:ext>
            </a:extLst>
          </p:cNvPr>
          <p:cNvSpPr>
            <a:spLocks noGrp="1"/>
          </p:cNvSpPr>
          <p:nvPr>
            <p:ph type="title"/>
          </p:nvPr>
        </p:nvSpPr>
        <p:spPr>
          <a:xfrm>
            <a:off x="198438" y="304800"/>
            <a:ext cx="8610600" cy="990600"/>
          </a:xfrm>
        </p:spPr>
        <p:txBody>
          <a:bodyPr/>
          <a:lstStyle/>
          <a:p>
            <a:pPr eaLnBrk="1" hangingPunct="1"/>
            <a:r>
              <a:rPr lang="en-US" altLang="en-US" b="1">
                <a:solidFill>
                  <a:srgbClr val="002060"/>
                </a:solidFill>
              </a:rPr>
              <a:t>Illinois Symbols Quiz …</a:t>
            </a:r>
          </a:p>
        </p:txBody>
      </p:sp>
      <p:sp>
        <p:nvSpPr>
          <p:cNvPr id="47107" name="Slide Number Placeholder 5">
            <a:extLst>
              <a:ext uri="{FF2B5EF4-FFF2-40B4-BE49-F238E27FC236}">
                <a16:creationId xmlns:a16="http://schemas.microsoft.com/office/drawing/2014/main" id="{D2AA488F-28B1-BFCF-0DF4-79F367C51FAA}"/>
              </a:ext>
            </a:extLst>
          </p:cNvPr>
          <p:cNvSpPr>
            <a:spLocks noGrp="1"/>
          </p:cNvSpPr>
          <p:nvPr>
            <p:ph type="sldNum" sz="quarter" idx="12"/>
          </p:nvPr>
        </p:nvSpPr>
        <p:spPr bwMode="auto">
          <a:xfrm>
            <a:off x="8123238" y="6553200"/>
            <a:ext cx="990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865CDFD-D066-4BED-B042-EE7A0FECE702}" type="slidenum">
              <a:rPr lang="en-US" altLang="en-US" sz="1400" smtClean="0">
                <a:solidFill>
                  <a:srgbClr val="F8F8F8"/>
                </a:solidFill>
                <a:latin typeface="Monotype Corsiva" panose="03010101010201010101" pitchFamily="66" charset="0"/>
              </a:rPr>
              <a:pPr/>
              <a:t>35</a:t>
            </a:fld>
            <a:endParaRPr lang="en-US" altLang="en-US" sz="1400">
              <a:solidFill>
                <a:srgbClr val="F8F8F8"/>
              </a:solidFill>
              <a:latin typeface="Monotype Corsiva" panose="03010101010201010101" pitchFamily="66" charset="0"/>
            </a:endParaRPr>
          </a:p>
        </p:txBody>
      </p:sp>
      <p:sp>
        <p:nvSpPr>
          <p:cNvPr id="47108" name="Slide Number Placeholder 5">
            <a:extLst>
              <a:ext uri="{FF2B5EF4-FFF2-40B4-BE49-F238E27FC236}">
                <a16:creationId xmlns:a16="http://schemas.microsoft.com/office/drawing/2014/main" id="{49E62C18-E31E-A2E2-2857-01FD02634458}"/>
              </a:ext>
            </a:extLst>
          </p:cNvPr>
          <p:cNvSpPr txBox="1">
            <a:spLocks/>
          </p:cNvSpPr>
          <p:nvPr/>
        </p:nvSpPr>
        <p:spPr bwMode="auto">
          <a:xfrm>
            <a:off x="8123238" y="65532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0B5F0812-4A5D-41C0-ACB6-E06774A7AC8A}" type="slidenum">
              <a:rPr lang="en-US" altLang="en-US" sz="1400">
                <a:solidFill>
                  <a:srgbClr val="F8F8F8"/>
                </a:solidFill>
                <a:latin typeface="Monotype Corsiva" panose="03010101010201010101" pitchFamily="66" charset="0"/>
              </a:rPr>
              <a:pPr algn="r" eaLnBrk="1" hangingPunct="1"/>
              <a:t>35</a:t>
            </a:fld>
            <a:endParaRPr lang="en-US" altLang="en-US" sz="1400">
              <a:solidFill>
                <a:srgbClr val="F8F8F8"/>
              </a:solidFill>
              <a:latin typeface="Monotype Corsiva" panose="03010101010201010101" pitchFamily="66" charset="0"/>
            </a:endParaRPr>
          </a:p>
        </p:txBody>
      </p:sp>
      <p:sp>
        <p:nvSpPr>
          <p:cNvPr id="13" name="Content Placeholder 2">
            <a:extLst>
              <a:ext uri="{FF2B5EF4-FFF2-40B4-BE49-F238E27FC236}">
                <a16:creationId xmlns:a16="http://schemas.microsoft.com/office/drawing/2014/main" id="{BFFEE5D1-F577-73F7-E598-2CF2967C9644}"/>
              </a:ext>
            </a:extLst>
          </p:cNvPr>
          <p:cNvSpPr>
            <a:spLocks noGrp="1"/>
          </p:cNvSpPr>
          <p:nvPr>
            <p:ph idx="1"/>
          </p:nvPr>
        </p:nvSpPr>
        <p:spPr>
          <a:xfrm>
            <a:off x="828675" y="1343025"/>
            <a:ext cx="8534400" cy="4724400"/>
          </a:xfrm>
        </p:spPr>
        <p:txBody>
          <a:bodyPr/>
          <a:lstStyle/>
          <a:p>
            <a:pPr eaLnBrk="1" hangingPunct="1">
              <a:buFontTx/>
              <a:buNone/>
            </a:pPr>
            <a:r>
              <a:rPr lang="en-US" altLang="en-US" sz="3200" b="1"/>
              <a:t>What is the Illinois state amphibian?</a:t>
            </a:r>
          </a:p>
          <a:p>
            <a:pPr eaLnBrk="1" hangingPunct="1"/>
            <a:r>
              <a:rPr lang="en-US" altLang="en-US" sz="4000" b="1"/>
              <a:t> Red hills salamander</a:t>
            </a:r>
          </a:p>
          <a:p>
            <a:pPr eaLnBrk="1" hangingPunct="1"/>
            <a:r>
              <a:rPr lang="en-US" altLang="en-US" sz="4000" b="1"/>
              <a:t> Wood frog</a:t>
            </a:r>
          </a:p>
          <a:p>
            <a:pPr eaLnBrk="1" hangingPunct="1"/>
            <a:r>
              <a:rPr lang="en-US" altLang="en-US" sz="4000" b="1"/>
              <a:t> Bullfrog</a:t>
            </a:r>
          </a:p>
          <a:p>
            <a:pPr eaLnBrk="1" hangingPunct="1"/>
            <a:r>
              <a:rPr lang="en-US" altLang="en-US" sz="4000" b="1"/>
              <a:t> Eastern tiger salamander </a:t>
            </a:r>
            <a:endParaRPr lang="en-US" altLang="en-US"/>
          </a:p>
        </p:txBody>
      </p:sp>
      <p:sp>
        <p:nvSpPr>
          <p:cNvPr id="18" name="TextBox 17">
            <a:extLst>
              <a:ext uri="{FF2B5EF4-FFF2-40B4-BE49-F238E27FC236}">
                <a16:creationId xmlns:a16="http://schemas.microsoft.com/office/drawing/2014/main" id="{500655FE-7949-1A43-86BD-5CC71B0A5636}"/>
              </a:ext>
            </a:extLst>
          </p:cNvPr>
          <p:cNvSpPr txBox="1">
            <a:spLocks noChangeArrowheads="1"/>
          </p:cNvSpPr>
          <p:nvPr/>
        </p:nvSpPr>
        <p:spPr bwMode="auto">
          <a:xfrm>
            <a:off x="828675" y="5043488"/>
            <a:ext cx="7705725" cy="12001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t>Illinois designated the eastern tiger salamander as the official state amphibian in 2005 after winning the vote of the citizens of Illinois in 2004.</a:t>
            </a:r>
          </a:p>
        </p:txBody>
      </p:sp>
      <p:sp>
        <p:nvSpPr>
          <p:cNvPr id="12" name="Right Arrow 11">
            <a:extLst>
              <a:ext uri="{FF2B5EF4-FFF2-40B4-BE49-F238E27FC236}">
                <a16:creationId xmlns:a16="http://schemas.microsoft.com/office/drawing/2014/main" id="{8571B890-9035-6E89-1D05-1B9B3C361AAA}"/>
              </a:ext>
            </a:extLst>
          </p:cNvPr>
          <p:cNvSpPr/>
          <p:nvPr/>
        </p:nvSpPr>
        <p:spPr>
          <a:xfrm>
            <a:off x="-152400" y="3870325"/>
            <a:ext cx="981075"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0493" name="Picture 13" descr="Barred tiger salamander click to see all state reptiles &amp; amphibians">
            <a:extLst>
              <a:ext uri="{FF2B5EF4-FFF2-40B4-BE49-F238E27FC236}">
                <a16:creationId xmlns:a16="http://schemas.microsoft.com/office/drawing/2014/main" id="{FFF0E8A2-9DDB-2DB5-CA3D-0E186B904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844675"/>
            <a:ext cx="2627313"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20493"/>
                                        </p:tgtEl>
                                        <p:attrNameLst>
                                          <p:attrName>style.visibility</p:attrName>
                                        </p:attrNameLst>
                                      </p:cBhvr>
                                      <p:to>
                                        <p:strVal val="visible"/>
                                      </p:to>
                                    </p:set>
                                    <p:animEffect transition="in" filter="fade">
                                      <p:cBhvr>
                                        <p:cTn id="31" dur="500"/>
                                        <p:tgtEl>
                                          <p:spTgt spid="20493"/>
                                        </p:tgtEl>
                                      </p:cBhvr>
                                    </p:animEffec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8"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79CAB11-6090-9807-A0F7-0D45C475A041}"/>
              </a:ext>
            </a:extLst>
          </p:cNvPr>
          <p:cNvSpPr>
            <a:spLocks noGrp="1"/>
          </p:cNvSpPr>
          <p:nvPr>
            <p:ph type="title"/>
          </p:nvPr>
        </p:nvSpPr>
        <p:spPr>
          <a:xfrm>
            <a:off x="341313" y="6350"/>
            <a:ext cx="6630987" cy="1320800"/>
          </a:xfrm>
        </p:spPr>
        <p:txBody>
          <a:bodyPr/>
          <a:lstStyle/>
          <a:p>
            <a:pPr eaLnBrk="1" hangingPunct="1"/>
            <a:r>
              <a:rPr lang="en-US" altLang="en-US" b="1">
                <a:solidFill>
                  <a:srgbClr val="002060"/>
                </a:solidFill>
              </a:rPr>
              <a:t>Illinois Symbols Quiz …</a:t>
            </a:r>
          </a:p>
        </p:txBody>
      </p:sp>
      <p:sp>
        <p:nvSpPr>
          <p:cNvPr id="3" name="Content Placeholder 2">
            <a:extLst>
              <a:ext uri="{FF2B5EF4-FFF2-40B4-BE49-F238E27FC236}">
                <a16:creationId xmlns:a16="http://schemas.microsoft.com/office/drawing/2014/main" id="{23578B7E-4BDE-6656-0005-DE92651204C4}"/>
              </a:ext>
            </a:extLst>
          </p:cNvPr>
          <p:cNvSpPr>
            <a:spLocks noGrp="1"/>
          </p:cNvSpPr>
          <p:nvPr>
            <p:ph idx="1"/>
          </p:nvPr>
        </p:nvSpPr>
        <p:spPr>
          <a:xfrm>
            <a:off x="730250" y="1249363"/>
            <a:ext cx="8534400" cy="3733800"/>
          </a:xfrm>
        </p:spPr>
        <p:txBody>
          <a:bodyPr/>
          <a:lstStyle/>
          <a:p>
            <a:pPr eaLnBrk="1" hangingPunct="1">
              <a:buFontTx/>
              <a:buNone/>
            </a:pPr>
            <a:r>
              <a:rPr lang="en-US" altLang="en-US" sz="3200" b="1">
                <a:solidFill>
                  <a:srgbClr val="002060"/>
                </a:solidFill>
              </a:rPr>
              <a:t>What is the Illinois state mineral?</a:t>
            </a:r>
          </a:p>
          <a:p>
            <a:pPr eaLnBrk="1" hangingPunct="1"/>
            <a:r>
              <a:rPr lang="en-US" altLang="en-US" sz="4000" b="1">
                <a:solidFill>
                  <a:srgbClr val="002060"/>
                </a:solidFill>
              </a:rPr>
              <a:t> Fluorite</a:t>
            </a:r>
          </a:p>
          <a:p>
            <a:pPr eaLnBrk="1" hangingPunct="1"/>
            <a:r>
              <a:rPr lang="en-US" altLang="en-US" sz="4000" b="1">
                <a:solidFill>
                  <a:srgbClr val="002060"/>
                </a:solidFill>
              </a:rPr>
              <a:t> Gold</a:t>
            </a:r>
          </a:p>
          <a:p>
            <a:pPr eaLnBrk="1" hangingPunct="1"/>
            <a:r>
              <a:rPr lang="en-US" altLang="en-US" sz="4000" b="1">
                <a:solidFill>
                  <a:srgbClr val="002060"/>
                </a:solidFill>
              </a:rPr>
              <a:t> Copper</a:t>
            </a:r>
          </a:p>
          <a:p>
            <a:pPr eaLnBrk="1" hangingPunct="1"/>
            <a:r>
              <a:rPr lang="en-US" altLang="en-US" sz="4000" b="1">
                <a:solidFill>
                  <a:srgbClr val="002060"/>
                </a:solidFill>
              </a:rPr>
              <a:t> Agate</a:t>
            </a:r>
            <a:endParaRPr lang="en-US" altLang="en-US"/>
          </a:p>
        </p:txBody>
      </p:sp>
      <p:sp>
        <p:nvSpPr>
          <p:cNvPr id="48132" name="Slide Number Placeholder 5">
            <a:extLst>
              <a:ext uri="{FF2B5EF4-FFF2-40B4-BE49-F238E27FC236}">
                <a16:creationId xmlns:a16="http://schemas.microsoft.com/office/drawing/2014/main" id="{4FEB29FB-A849-266E-9585-95EFA1462E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80F3064-DAB4-4BE0-88DC-C5A6E151AF82}" type="slidenum">
              <a:rPr lang="en-US" altLang="en-US" sz="1400" smtClean="0">
                <a:solidFill>
                  <a:srgbClr val="F8F8F8"/>
                </a:solidFill>
                <a:latin typeface="Monotype Corsiva" panose="03010101010201010101" pitchFamily="66" charset="0"/>
              </a:rPr>
              <a:pPr/>
              <a:t>36</a:t>
            </a:fld>
            <a:endParaRPr lang="en-US" altLang="en-US" sz="1400">
              <a:solidFill>
                <a:srgbClr val="F8F8F8"/>
              </a:solidFill>
              <a:latin typeface="Monotype Corsiva" panose="03010101010201010101" pitchFamily="66" charset="0"/>
            </a:endParaRPr>
          </a:p>
        </p:txBody>
      </p:sp>
      <p:sp>
        <p:nvSpPr>
          <p:cNvPr id="9" name="TextBox 8">
            <a:extLst>
              <a:ext uri="{FF2B5EF4-FFF2-40B4-BE49-F238E27FC236}">
                <a16:creationId xmlns:a16="http://schemas.microsoft.com/office/drawing/2014/main" id="{BEDAD4BA-5950-248E-07CA-D728CB9B62C8}"/>
              </a:ext>
            </a:extLst>
          </p:cNvPr>
          <p:cNvSpPr txBox="1">
            <a:spLocks noChangeArrowheads="1"/>
          </p:cNvSpPr>
          <p:nvPr/>
        </p:nvSpPr>
        <p:spPr bwMode="auto">
          <a:xfrm>
            <a:off x="730250" y="4884738"/>
            <a:ext cx="7615238" cy="193992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2060"/>
                </a:solidFill>
              </a:rPr>
              <a:t>Illinois is the largest producer of fluorite in the United States.  The most important deposits are located in southern Illinois at Rosiclare and Cave-in-Rock. It is used to make hydrofluoric acid for pottery, optics, and plastics.</a:t>
            </a:r>
          </a:p>
        </p:txBody>
      </p:sp>
      <p:sp>
        <p:nvSpPr>
          <p:cNvPr id="5" name="Right Arrow 4">
            <a:extLst>
              <a:ext uri="{FF2B5EF4-FFF2-40B4-BE49-F238E27FC236}">
                <a16:creationId xmlns:a16="http://schemas.microsoft.com/office/drawing/2014/main" id="{5789256D-FE9D-E652-2937-D0A8214B4082}"/>
              </a:ext>
            </a:extLst>
          </p:cNvPr>
          <p:cNvSpPr/>
          <p:nvPr/>
        </p:nvSpPr>
        <p:spPr>
          <a:xfrm>
            <a:off x="196850" y="1844675"/>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1511" name="Picture 10" descr="Fluorite gems - click to see all state gems &amp; minerals">
            <a:extLst>
              <a:ext uri="{FF2B5EF4-FFF2-40B4-BE49-F238E27FC236}">
                <a16:creationId xmlns:a16="http://schemas.microsoft.com/office/drawing/2014/main" id="{180F1B57-881D-2827-132F-3C6B09DEF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675" y="1844675"/>
            <a:ext cx="44005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6" presetClass="entr" presetSubtype="16" fill="hold" nodeType="withEffect">
                                  <p:stCondLst>
                                    <p:cond delay="0"/>
                                  </p:stCondLst>
                                  <p:childTnLst>
                                    <p:set>
                                      <p:cBhvr>
                                        <p:cTn id="30" dur="1" fill="hold">
                                          <p:stCondLst>
                                            <p:cond delay="0"/>
                                          </p:stCondLst>
                                        </p:cTn>
                                        <p:tgtEl>
                                          <p:spTgt spid="21511"/>
                                        </p:tgtEl>
                                        <p:attrNameLst>
                                          <p:attrName>style.visibility</p:attrName>
                                        </p:attrNameLst>
                                      </p:cBhvr>
                                      <p:to>
                                        <p:strVal val="visible"/>
                                      </p:to>
                                    </p:set>
                                    <p:animEffect transition="in" filter="circle(in)">
                                      <p:cBhvr>
                                        <p:cTn id="31" dur="2000"/>
                                        <p:tgtEl>
                                          <p:spTgt spid="21511"/>
                                        </p:tgtEl>
                                      </p:cBhvr>
                                    </p:animEffect>
                                  </p:childTnLst>
                                </p:cTn>
                              </p:par>
                              <p:par>
                                <p:cTn id="32" presetID="1" presetClass="entr" presetSubtype="0" fill="hold" grpId="0" nodeType="withEffect">
                                  <p:stCondLst>
                                    <p:cond delay="0"/>
                                  </p:stCondLst>
                                  <p:childTnLst>
                                    <p:set>
                                      <p:cBhvr>
                                        <p:cTn id="33"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9" grpId="0" animBg="1" autoUpdateAnimBg="0"/>
      <p:bldP spid="5"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C79BB9F-5136-2D5F-86DD-B0DA15867E5F}"/>
              </a:ext>
            </a:extLst>
          </p:cNvPr>
          <p:cNvSpPr>
            <a:spLocks noGrp="1"/>
          </p:cNvSpPr>
          <p:nvPr>
            <p:ph type="title"/>
          </p:nvPr>
        </p:nvSpPr>
        <p:spPr>
          <a:xfrm>
            <a:off x="381000" y="152400"/>
            <a:ext cx="7343775" cy="1320800"/>
          </a:xfrm>
        </p:spPr>
        <p:txBody>
          <a:bodyPr/>
          <a:lstStyle/>
          <a:p>
            <a:pPr eaLnBrk="1" hangingPunct="1"/>
            <a:r>
              <a:rPr lang="en-US" altLang="en-US" b="1">
                <a:solidFill>
                  <a:srgbClr val="002060"/>
                </a:solidFill>
              </a:rPr>
              <a:t>Illinois Symbols Quiz …</a:t>
            </a:r>
          </a:p>
        </p:txBody>
      </p:sp>
      <p:sp>
        <p:nvSpPr>
          <p:cNvPr id="5" name="Right Arrow 4">
            <a:extLst>
              <a:ext uri="{FF2B5EF4-FFF2-40B4-BE49-F238E27FC236}">
                <a16:creationId xmlns:a16="http://schemas.microsoft.com/office/drawing/2014/main" id="{F9526293-9FAF-5077-7BFB-173603A3C904}"/>
              </a:ext>
            </a:extLst>
          </p:cNvPr>
          <p:cNvSpPr/>
          <p:nvPr/>
        </p:nvSpPr>
        <p:spPr>
          <a:xfrm>
            <a:off x="85725" y="3184525"/>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Content Placeholder 2">
            <a:extLst>
              <a:ext uri="{FF2B5EF4-FFF2-40B4-BE49-F238E27FC236}">
                <a16:creationId xmlns:a16="http://schemas.microsoft.com/office/drawing/2014/main" id="{BECB4504-B0C2-ED68-6AC3-9680821A0263}"/>
              </a:ext>
            </a:extLst>
          </p:cNvPr>
          <p:cNvSpPr>
            <a:spLocks noGrp="1"/>
          </p:cNvSpPr>
          <p:nvPr>
            <p:ph idx="1"/>
          </p:nvPr>
        </p:nvSpPr>
        <p:spPr>
          <a:xfrm>
            <a:off x="838200" y="1276350"/>
            <a:ext cx="7886700" cy="4041775"/>
          </a:xfrm>
        </p:spPr>
        <p:txBody>
          <a:bodyPr rtlCol="0">
            <a:normAutofit/>
          </a:bodyPr>
          <a:lstStyle/>
          <a:p>
            <a:pPr eaLnBrk="1" fontAlgn="auto" hangingPunct="1">
              <a:spcAft>
                <a:spcPts val="0"/>
              </a:spcAft>
              <a:buFontTx/>
              <a:buNone/>
              <a:defRPr/>
            </a:pPr>
            <a:r>
              <a:rPr lang="en-US" sz="3200" b="1" dirty="0">
                <a:solidFill>
                  <a:srgbClr val="002060"/>
                </a:solidFill>
              </a:rPr>
              <a:t>What is the Illinois state dance?</a:t>
            </a:r>
          </a:p>
          <a:p>
            <a:pPr eaLnBrk="1" fontAlgn="auto" hangingPunct="1">
              <a:spcAft>
                <a:spcPts val="0"/>
              </a:spcAft>
              <a:defRPr/>
            </a:pPr>
            <a:r>
              <a:rPr lang="en-US" sz="4000" b="1" dirty="0">
                <a:solidFill>
                  <a:srgbClr val="002060"/>
                </a:solidFill>
              </a:rPr>
              <a:t> Hula</a:t>
            </a:r>
          </a:p>
          <a:p>
            <a:pPr eaLnBrk="1" fontAlgn="auto" hangingPunct="1">
              <a:spcAft>
                <a:spcPts val="0"/>
              </a:spcAft>
              <a:defRPr/>
            </a:pPr>
            <a:r>
              <a:rPr lang="en-US" sz="4000" b="1" dirty="0">
                <a:solidFill>
                  <a:srgbClr val="002060"/>
                </a:solidFill>
              </a:rPr>
              <a:t> Polka</a:t>
            </a:r>
          </a:p>
          <a:p>
            <a:pPr eaLnBrk="1" fontAlgn="auto" hangingPunct="1">
              <a:spcAft>
                <a:spcPts val="0"/>
              </a:spcAft>
              <a:defRPr/>
            </a:pPr>
            <a:r>
              <a:rPr lang="en-US" sz="4000" b="1" dirty="0">
                <a:solidFill>
                  <a:srgbClr val="002060"/>
                </a:solidFill>
              </a:rPr>
              <a:t> Square dance</a:t>
            </a:r>
          </a:p>
          <a:p>
            <a:pPr eaLnBrk="1" fontAlgn="auto" hangingPunct="1">
              <a:spcAft>
                <a:spcPts val="0"/>
              </a:spcAft>
              <a:defRPr/>
            </a:pPr>
            <a:r>
              <a:rPr lang="en-US" sz="4000" b="1" dirty="0">
                <a:solidFill>
                  <a:srgbClr val="002060"/>
                </a:solidFill>
              </a:rPr>
              <a:t> Lindy hop</a:t>
            </a: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
        <p:nvSpPr>
          <p:cNvPr id="10" name="TextBox 9">
            <a:extLst>
              <a:ext uri="{FF2B5EF4-FFF2-40B4-BE49-F238E27FC236}">
                <a16:creationId xmlns:a16="http://schemas.microsoft.com/office/drawing/2014/main" id="{BB786A7D-01C6-D61F-FFF9-DA02844C75C3}"/>
              </a:ext>
            </a:extLst>
          </p:cNvPr>
          <p:cNvSpPr txBox="1">
            <a:spLocks noChangeArrowheads="1"/>
          </p:cNvSpPr>
          <p:nvPr/>
        </p:nvSpPr>
        <p:spPr bwMode="auto">
          <a:xfrm>
            <a:off x="1066800" y="5105400"/>
            <a:ext cx="7467600" cy="12001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2060"/>
                </a:solidFill>
              </a:rPr>
              <a:t>A uniquely American dance, the square dance provided pioneers with recreation and social contact with neighbors - and is still doing that today.</a:t>
            </a:r>
          </a:p>
        </p:txBody>
      </p:sp>
      <p:pic>
        <p:nvPicPr>
          <p:cNvPr id="12" name="Picture 11" descr="http://www.petticoatjunctionok.com/MISC/LOGO.jpg">
            <a:hlinkClick r:id="rId2"/>
            <a:extLst>
              <a:ext uri="{FF2B5EF4-FFF2-40B4-BE49-F238E27FC236}">
                <a16:creationId xmlns:a16="http://schemas.microsoft.com/office/drawing/2014/main" id="{ADDEFCCF-5946-8370-8B46-E0B9591C9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054225"/>
            <a:ext cx="27432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45"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anim calcmode="lin" valueType="num">
                                      <p:cBhvr>
                                        <p:cTn id="32" dur="2000" fill="hold"/>
                                        <p:tgtEl>
                                          <p:spTgt spid="12"/>
                                        </p:tgtEl>
                                        <p:attrNameLst>
                                          <p:attrName>ppt_w</p:attrName>
                                        </p:attrNameLst>
                                      </p:cBhvr>
                                      <p:tavLst>
                                        <p:tav tm="0" fmla="#ppt_w*sin(2.5*pi*$)">
                                          <p:val>
                                            <p:fltVal val="0"/>
                                          </p:val>
                                        </p:tav>
                                        <p:tav tm="100000">
                                          <p:val>
                                            <p:fltVal val="1"/>
                                          </p:val>
                                        </p:tav>
                                      </p:tavLst>
                                    </p:anim>
                                    <p:anim calcmode="lin" valueType="num">
                                      <p:cBhvr>
                                        <p:cTn id="33" dur="2000" fill="hold"/>
                                        <p:tgtEl>
                                          <p:spTgt spid="12"/>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2000"/>
                            </p:stCondLst>
                            <p:childTnLst>
                              <p:par>
                                <p:cTn id="35" presetID="1" presetClass="entr" presetSubtype="0" fill="hold" grpId="0" nodeType="afterEffect">
                                  <p:stCondLst>
                                    <p:cond delay="0"/>
                                  </p:stCondLst>
                                  <p:childTnLst>
                                    <p:set>
                                      <p:cBhvr>
                                        <p:cTn id="3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9" grpId="0" build="p"/>
      <p:bldP spid="10"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71F3D4A7-00D6-3677-3D16-AE024DD02090}"/>
              </a:ext>
            </a:extLst>
          </p:cNvPr>
          <p:cNvSpPr>
            <a:spLocks noGrp="1"/>
          </p:cNvSpPr>
          <p:nvPr>
            <p:ph type="title"/>
          </p:nvPr>
        </p:nvSpPr>
        <p:spPr>
          <a:xfrm>
            <a:off x="457200" y="233363"/>
            <a:ext cx="6348413" cy="1320800"/>
          </a:xfrm>
        </p:spPr>
        <p:txBody>
          <a:bodyPr/>
          <a:lstStyle/>
          <a:p>
            <a:pPr eaLnBrk="1" hangingPunct="1"/>
            <a:r>
              <a:rPr lang="en-US" altLang="en-US" b="1">
                <a:solidFill>
                  <a:srgbClr val="002060"/>
                </a:solidFill>
              </a:rPr>
              <a:t>Illinois Symbols Quiz…</a:t>
            </a:r>
          </a:p>
        </p:txBody>
      </p:sp>
      <p:sp>
        <p:nvSpPr>
          <p:cNvPr id="50179" name="Slide Number Placeholder 5">
            <a:extLst>
              <a:ext uri="{FF2B5EF4-FFF2-40B4-BE49-F238E27FC236}">
                <a16:creationId xmlns:a16="http://schemas.microsoft.com/office/drawing/2014/main" id="{FC7D6AEA-CE6D-8154-46FA-233793D381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805E6139-7C80-494A-A8DC-9C3968771912}" type="slidenum">
              <a:rPr lang="en-US" altLang="en-US" sz="1400" smtClean="0">
                <a:solidFill>
                  <a:srgbClr val="F8F8F8"/>
                </a:solidFill>
                <a:latin typeface="Monotype Corsiva" panose="03010101010201010101" pitchFamily="66" charset="0"/>
              </a:rPr>
              <a:pPr/>
              <a:t>38</a:t>
            </a:fld>
            <a:endParaRPr lang="en-US" altLang="en-US" sz="1400">
              <a:solidFill>
                <a:srgbClr val="F8F8F8"/>
              </a:solidFill>
              <a:latin typeface="Monotype Corsiva" panose="03010101010201010101" pitchFamily="66" charset="0"/>
            </a:endParaRPr>
          </a:p>
        </p:txBody>
      </p:sp>
      <p:sp>
        <p:nvSpPr>
          <p:cNvPr id="5" name="Right Arrow 4">
            <a:extLst>
              <a:ext uri="{FF2B5EF4-FFF2-40B4-BE49-F238E27FC236}">
                <a16:creationId xmlns:a16="http://schemas.microsoft.com/office/drawing/2014/main" id="{D8E2FBA2-5BCA-7826-8AFB-81712128363C}"/>
              </a:ext>
            </a:extLst>
          </p:cNvPr>
          <p:cNvSpPr/>
          <p:nvPr/>
        </p:nvSpPr>
        <p:spPr>
          <a:xfrm>
            <a:off x="39688" y="3238500"/>
            <a:ext cx="838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Content Placeholder 2">
            <a:extLst>
              <a:ext uri="{FF2B5EF4-FFF2-40B4-BE49-F238E27FC236}">
                <a16:creationId xmlns:a16="http://schemas.microsoft.com/office/drawing/2014/main" id="{0C2AC71B-FC35-E665-FDE2-B2727AA9D3D8}"/>
              </a:ext>
            </a:extLst>
          </p:cNvPr>
          <p:cNvSpPr>
            <a:spLocks noGrp="1"/>
          </p:cNvSpPr>
          <p:nvPr>
            <p:ph idx="1"/>
          </p:nvPr>
        </p:nvSpPr>
        <p:spPr>
          <a:xfrm>
            <a:off x="685800" y="1371600"/>
            <a:ext cx="8047038" cy="3825875"/>
          </a:xfrm>
        </p:spPr>
        <p:txBody>
          <a:bodyPr rtlCol="0">
            <a:normAutofit/>
          </a:bodyPr>
          <a:lstStyle/>
          <a:p>
            <a:pPr eaLnBrk="1" fontAlgn="auto" hangingPunct="1">
              <a:spcAft>
                <a:spcPts val="0"/>
              </a:spcAft>
              <a:buFontTx/>
              <a:buNone/>
              <a:defRPr/>
            </a:pPr>
            <a:r>
              <a:rPr lang="en-US" sz="3200" b="1" dirty="0">
                <a:solidFill>
                  <a:srgbClr val="002060"/>
                </a:solidFill>
              </a:rPr>
              <a:t>What is the Illinois state fish?</a:t>
            </a:r>
          </a:p>
          <a:p>
            <a:pPr eaLnBrk="1" fontAlgn="auto" hangingPunct="1">
              <a:spcAft>
                <a:spcPts val="0"/>
              </a:spcAft>
              <a:defRPr/>
            </a:pPr>
            <a:r>
              <a:rPr lang="en-US" sz="4000" b="1" dirty="0">
                <a:solidFill>
                  <a:srgbClr val="002060"/>
                </a:solidFill>
              </a:rPr>
              <a:t> King salmon</a:t>
            </a:r>
          </a:p>
          <a:p>
            <a:pPr eaLnBrk="1" fontAlgn="auto" hangingPunct="1">
              <a:spcAft>
                <a:spcPts val="0"/>
              </a:spcAft>
              <a:defRPr/>
            </a:pPr>
            <a:r>
              <a:rPr lang="en-US" sz="4000" b="1" dirty="0">
                <a:solidFill>
                  <a:srgbClr val="002060"/>
                </a:solidFill>
              </a:rPr>
              <a:t> Channel catfish</a:t>
            </a:r>
          </a:p>
          <a:p>
            <a:pPr eaLnBrk="1" fontAlgn="auto" hangingPunct="1">
              <a:spcAft>
                <a:spcPts val="0"/>
              </a:spcAft>
              <a:defRPr/>
            </a:pPr>
            <a:r>
              <a:rPr lang="en-US" sz="4000" b="1" dirty="0">
                <a:solidFill>
                  <a:srgbClr val="002060"/>
                </a:solidFill>
              </a:rPr>
              <a:t> Bluegill</a:t>
            </a:r>
          </a:p>
          <a:p>
            <a:pPr eaLnBrk="1" fontAlgn="auto" hangingPunct="1">
              <a:spcAft>
                <a:spcPts val="0"/>
              </a:spcAft>
              <a:defRPr/>
            </a:pPr>
            <a:r>
              <a:rPr lang="en-US" sz="4000" b="1" dirty="0">
                <a:solidFill>
                  <a:srgbClr val="002060"/>
                </a:solidFill>
              </a:rPr>
              <a:t> Small mouth bass</a:t>
            </a:r>
            <a:endParaRPr lang="en-US" sz="4000" b="1" dirty="0">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DC44ED8E-8AC0-18BA-A95E-7729EA22479B}"/>
              </a:ext>
            </a:extLst>
          </p:cNvPr>
          <p:cNvSpPr txBox="1">
            <a:spLocks noChangeArrowheads="1"/>
          </p:cNvSpPr>
          <p:nvPr/>
        </p:nvSpPr>
        <p:spPr bwMode="auto">
          <a:xfrm>
            <a:off x="708025" y="5024438"/>
            <a:ext cx="7829550" cy="157003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2060"/>
                </a:solidFill>
              </a:rPr>
              <a:t>A member of the sunfish family, bluegill are found throughout Illinois. Bluegills can be recognized by their stripy olive to yellow colors and the distinctive black spot behind its gills.</a:t>
            </a:r>
          </a:p>
        </p:txBody>
      </p:sp>
      <p:pic>
        <p:nvPicPr>
          <p:cNvPr id="23559" name="Picture 12" descr="Bluegill - click to see all state fish">
            <a:extLst>
              <a:ext uri="{FF2B5EF4-FFF2-40B4-BE49-F238E27FC236}">
                <a16:creationId xmlns:a16="http://schemas.microsoft.com/office/drawing/2014/main" id="{39C4019F-3F16-7F3C-BD71-CE225A8EB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1908175"/>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22" presetClass="entr" presetSubtype="4" fill="hold" nodeType="withEffect">
                                  <p:stCondLst>
                                    <p:cond delay="0"/>
                                  </p:stCondLst>
                                  <p:childTnLst>
                                    <p:set>
                                      <p:cBhvr>
                                        <p:cTn id="30" dur="1" fill="hold">
                                          <p:stCondLst>
                                            <p:cond delay="0"/>
                                          </p:stCondLst>
                                        </p:cTn>
                                        <p:tgtEl>
                                          <p:spTgt spid="23559"/>
                                        </p:tgtEl>
                                        <p:attrNameLst>
                                          <p:attrName>style.visibility</p:attrName>
                                        </p:attrNameLst>
                                      </p:cBhvr>
                                      <p:to>
                                        <p:strVal val="visible"/>
                                      </p:to>
                                    </p:set>
                                    <p:animEffect transition="in" filter="wipe(down)">
                                      <p:cBhvr>
                                        <p:cTn id="31" dur="500"/>
                                        <p:tgtEl>
                                          <p:spTgt spid="23559"/>
                                        </p:tgtEl>
                                      </p:cBhvr>
                                    </p:animEffec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11" grpId="0" build="p" autoUpdateAnimBg="0"/>
      <p:bldP spid="12"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D376EDD-4B74-7365-A75F-B201F5BB35A8}"/>
              </a:ext>
            </a:extLst>
          </p:cNvPr>
          <p:cNvSpPr>
            <a:spLocks noGrp="1"/>
          </p:cNvSpPr>
          <p:nvPr>
            <p:ph type="title"/>
          </p:nvPr>
        </p:nvSpPr>
        <p:spPr>
          <a:xfrm>
            <a:off x="457200" y="166688"/>
            <a:ext cx="7239000" cy="1320800"/>
          </a:xfrm>
        </p:spPr>
        <p:txBody>
          <a:bodyPr/>
          <a:lstStyle/>
          <a:p>
            <a:pPr eaLnBrk="1" hangingPunct="1"/>
            <a:r>
              <a:rPr lang="en-US" altLang="en-US" b="1">
                <a:solidFill>
                  <a:srgbClr val="002060"/>
                </a:solidFill>
              </a:rPr>
              <a:t>Illinois Symbols Quiz …</a:t>
            </a:r>
          </a:p>
        </p:txBody>
      </p:sp>
      <p:sp>
        <p:nvSpPr>
          <p:cNvPr id="3" name="Content Placeholder 2">
            <a:extLst>
              <a:ext uri="{FF2B5EF4-FFF2-40B4-BE49-F238E27FC236}">
                <a16:creationId xmlns:a16="http://schemas.microsoft.com/office/drawing/2014/main" id="{68397C6A-2873-813A-BA76-3DA865A4B636}"/>
              </a:ext>
            </a:extLst>
          </p:cNvPr>
          <p:cNvSpPr>
            <a:spLocks noGrp="1"/>
          </p:cNvSpPr>
          <p:nvPr>
            <p:ph idx="1"/>
          </p:nvPr>
        </p:nvSpPr>
        <p:spPr>
          <a:xfrm>
            <a:off x="838200" y="1284288"/>
            <a:ext cx="8458200" cy="4724400"/>
          </a:xfrm>
        </p:spPr>
        <p:txBody>
          <a:bodyPr/>
          <a:lstStyle/>
          <a:p>
            <a:pPr eaLnBrk="1" hangingPunct="1">
              <a:buFontTx/>
              <a:buNone/>
            </a:pPr>
            <a:r>
              <a:rPr lang="en-US" altLang="en-US" sz="3200" b="1">
                <a:solidFill>
                  <a:srgbClr val="002060"/>
                </a:solidFill>
              </a:rPr>
              <a:t>What is the Illinois state fruit?</a:t>
            </a:r>
          </a:p>
          <a:p>
            <a:pPr eaLnBrk="1" hangingPunct="1"/>
            <a:r>
              <a:rPr lang="en-US" altLang="en-US" sz="4000" b="1">
                <a:solidFill>
                  <a:srgbClr val="002060"/>
                </a:solidFill>
              </a:rPr>
              <a:t> Avocado</a:t>
            </a:r>
          </a:p>
          <a:p>
            <a:pPr eaLnBrk="1" hangingPunct="1"/>
            <a:r>
              <a:rPr lang="en-US" altLang="en-US" sz="4000" b="1">
                <a:solidFill>
                  <a:srgbClr val="002060"/>
                </a:solidFill>
              </a:rPr>
              <a:t> Orange</a:t>
            </a:r>
          </a:p>
          <a:p>
            <a:pPr eaLnBrk="1" hangingPunct="1"/>
            <a:r>
              <a:rPr lang="en-US" altLang="en-US" sz="4000" b="1">
                <a:solidFill>
                  <a:srgbClr val="002060"/>
                </a:solidFill>
              </a:rPr>
              <a:t> Blackberry</a:t>
            </a:r>
          </a:p>
          <a:p>
            <a:pPr eaLnBrk="1" hangingPunct="1"/>
            <a:r>
              <a:rPr lang="en-US" altLang="en-US" sz="4000" b="1">
                <a:solidFill>
                  <a:srgbClr val="002060"/>
                </a:solidFill>
              </a:rPr>
              <a:t> Goldrush apple</a:t>
            </a:r>
          </a:p>
        </p:txBody>
      </p:sp>
      <p:sp>
        <p:nvSpPr>
          <p:cNvPr id="51204" name="Slide Number Placeholder 5">
            <a:extLst>
              <a:ext uri="{FF2B5EF4-FFF2-40B4-BE49-F238E27FC236}">
                <a16:creationId xmlns:a16="http://schemas.microsoft.com/office/drawing/2014/main" id="{32668C06-5948-79FB-C9A6-50808CC321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1F84931-D72E-4C4E-83BB-8DA342FACCFB}" type="slidenum">
              <a:rPr lang="en-US" altLang="en-US" sz="1400" smtClean="0">
                <a:solidFill>
                  <a:srgbClr val="F8F8F8"/>
                </a:solidFill>
                <a:latin typeface="Monotype Corsiva" panose="03010101010201010101" pitchFamily="66" charset="0"/>
              </a:rPr>
              <a:pPr/>
              <a:t>39</a:t>
            </a:fld>
            <a:endParaRPr lang="en-US" altLang="en-US" sz="1400">
              <a:solidFill>
                <a:srgbClr val="F8F8F8"/>
              </a:solidFill>
              <a:latin typeface="Monotype Corsiva" panose="03010101010201010101" pitchFamily="66" charset="0"/>
            </a:endParaRPr>
          </a:p>
        </p:txBody>
      </p:sp>
      <p:sp>
        <p:nvSpPr>
          <p:cNvPr id="10" name="TextBox 9">
            <a:extLst>
              <a:ext uri="{FF2B5EF4-FFF2-40B4-BE49-F238E27FC236}">
                <a16:creationId xmlns:a16="http://schemas.microsoft.com/office/drawing/2014/main" id="{B5EEF6A0-2B51-1418-CEEB-9B0BB7675E3D}"/>
              </a:ext>
            </a:extLst>
          </p:cNvPr>
          <p:cNvSpPr txBox="1">
            <a:spLocks noChangeArrowheads="1"/>
          </p:cNvSpPr>
          <p:nvPr/>
        </p:nvSpPr>
        <p:spPr bwMode="auto">
          <a:xfrm>
            <a:off x="1295400" y="4941888"/>
            <a:ext cx="6858000" cy="157003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solidFill>
                  <a:srgbClr val="002060"/>
                </a:solidFill>
              </a:rPr>
              <a:t>Goldrush apples are a cross of golden delicious and an experimental variety of apple developed by the disease-resistant apple breeding program of the University of Illinois.</a:t>
            </a:r>
          </a:p>
        </p:txBody>
      </p:sp>
      <p:sp>
        <p:nvSpPr>
          <p:cNvPr id="5" name="Right Arrow 4">
            <a:extLst>
              <a:ext uri="{FF2B5EF4-FFF2-40B4-BE49-F238E27FC236}">
                <a16:creationId xmlns:a16="http://schemas.microsoft.com/office/drawing/2014/main" id="{4E8651C3-0CE5-9A7B-20E5-D96EE6A2743E}"/>
              </a:ext>
            </a:extLst>
          </p:cNvPr>
          <p:cNvSpPr/>
          <p:nvPr/>
        </p:nvSpPr>
        <p:spPr>
          <a:xfrm>
            <a:off x="55563" y="3810000"/>
            <a:ext cx="990600" cy="463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4586" name="Picture 10" descr="goldrush apples - click to see all state food symbols">
            <a:extLst>
              <a:ext uri="{FF2B5EF4-FFF2-40B4-BE49-F238E27FC236}">
                <a16:creationId xmlns:a16="http://schemas.microsoft.com/office/drawing/2014/main" id="{F6145DD4-508F-3DF3-E512-A4190DEF3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688" y="1766888"/>
            <a:ext cx="3619500"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24586"/>
                                        </p:tgtEl>
                                        <p:attrNameLst>
                                          <p:attrName>style.visibility</p:attrName>
                                        </p:attrNameLst>
                                      </p:cBhvr>
                                      <p:to>
                                        <p:strVal val="visible"/>
                                      </p:to>
                                    </p:set>
                                    <p:animEffect transition="in" filter="fade">
                                      <p:cBhvr>
                                        <p:cTn id="31" dur="500"/>
                                        <p:tgtEl>
                                          <p:spTgt spid="24586"/>
                                        </p:tgtEl>
                                      </p:cBhvr>
                                    </p:animEffec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10" grpId="0" animBg="1" autoUpdateAnimBg="0"/>
      <p:bldP spid="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908B19D-5A98-9EF4-CBBC-AE1DC6CAB562}"/>
              </a:ext>
            </a:extLst>
          </p:cNvPr>
          <p:cNvSpPr>
            <a:spLocks noGrp="1"/>
          </p:cNvSpPr>
          <p:nvPr>
            <p:ph type="title"/>
          </p:nvPr>
        </p:nvSpPr>
        <p:spPr>
          <a:xfrm>
            <a:off x="2209800" y="228600"/>
            <a:ext cx="4664075" cy="762000"/>
          </a:xfrm>
        </p:spPr>
        <p:txBody>
          <a:bodyPr/>
          <a:lstStyle/>
          <a:p>
            <a:pPr algn="r" eaLnBrk="1" hangingPunct="1"/>
            <a:r>
              <a:rPr lang="en-US" altLang="en-US" sz="3200" b="1"/>
              <a:t>Our state has three regions</a:t>
            </a:r>
          </a:p>
        </p:txBody>
      </p:sp>
      <p:pic>
        <p:nvPicPr>
          <p:cNvPr id="9219" name="Picture 2" descr="http://upload.wikimedia.org/wikipedia/commons/thumb/5/50/Map_of_Illinois_highlighting_Central_Illinois.svg/220px-Map_of_Illinois_highlighting_Central_Illinois.svg.png">
            <a:extLst>
              <a:ext uri="{FF2B5EF4-FFF2-40B4-BE49-F238E27FC236}">
                <a16:creationId xmlns:a16="http://schemas.microsoft.com/office/drawing/2014/main" id="{C63EA3C8-FFB4-22FB-B248-DBB82A0F7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95400"/>
            <a:ext cx="2857500"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1">
            <a:extLst>
              <a:ext uri="{FF2B5EF4-FFF2-40B4-BE49-F238E27FC236}">
                <a16:creationId xmlns:a16="http://schemas.microsoft.com/office/drawing/2014/main" id="{2F94C86C-8476-C5D2-094D-7AA03D9AA8CD}"/>
              </a:ext>
            </a:extLst>
          </p:cNvPr>
          <p:cNvSpPr txBox="1">
            <a:spLocks noChangeArrowheads="1"/>
          </p:cNvSpPr>
          <p:nvPr/>
        </p:nvSpPr>
        <p:spPr bwMode="auto">
          <a:xfrm>
            <a:off x="609600" y="1447800"/>
            <a:ext cx="495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t>Central Illinois</a:t>
            </a:r>
            <a:r>
              <a:rPr lang="en-US" altLang="en-US"/>
              <a:t> is mostly a flat prairie. Douglas county is the state’s flattest area.  Principal crops in central Illinois are corn and soybeans.  </a:t>
            </a:r>
            <a:endParaRPr lang="en-US" altLang="en-US" b="1"/>
          </a:p>
        </p:txBody>
      </p:sp>
      <p:pic>
        <p:nvPicPr>
          <p:cNvPr id="1028" name="Picture 4" descr="http://upload.wikimedia.org/wikipedia/commons/thumb/f/ff/Farm_road%2C_Champaign_County.jpg/220px-Farm_road%2C_Champaign_County.jpg">
            <a:extLst>
              <a:ext uri="{FF2B5EF4-FFF2-40B4-BE49-F238E27FC236}">
                <a16:creationId xmlns:a16="http://schemas.microsoft.com/office/drawing/2014/main" id="{9F330211-640B-C0F2-AD81-AFA67EA98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52800"/>
            <a:ext cx="43434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2342752A-FB36-DF8D-A7BE-27CC9E5F0869}"/>
              </a:ext>
            </a:extLst>
          </p:cNvPr>
          <p:cNvGrpSpPr>
            <a:grpSpLocks/>
          </p:cNvGrpSpPr>
          <p:nvPr/>
        </p:nvGrpSpPr>
        <p:grpSpPr bwMode="auto">
          <a:xfrm>
            <a:off x="3200400" y="2209800"/>
            <a:ext cx="5486400" cy="1752600"/>
            <a:chOff x="3200400" y="2209800"/>
            <a:chExt cx="5486400" cy="1752600"/>
          </a:xfrm>
        </p:grpSpPr>
        <p:sp>
          <p:nvSpPr>
            <p:cNvPr id="2" name="Oval 1">
              <a:extLst>
                <a:ext uri="{FF2B5EF4-FFF2-40B4-BE49-F238E27FC236}">
                  <a16:creationId xmlns:a16="http://schemas.microsoft.com/office/drawing/2014/main" id="{58E1FD9D-8887-C65F-F58F-C7A145CDAEA2}"/>
                </a:ext>
              </a:extLst>
            </p:cNvPr>
            <p:cNvSpPr/>
            <p:nvPr/>
          </p:nvSpPr>
          <p:spPr>
            <a:xfrm>
              <a:off x="8153400" y="3657600"/>
              <a:ext cx="533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Arrow Connector 3">
              <a:extLst>
                <a:ext uri="{FF2B5EF4-FFF2-40B4-BE49-F238E27FC236}">
                  <a16:creationId xmlns:a16="http://schemas.microsoft.com/office/drawing/2014/main" id="{D6740F67-3E4E-9C4D-9E49-81BA1C47C3F4}"/>
                </a:ext>
              </a:extLst>
            </p:cNvPr>
            <p:cNvCxnSpPr/>
            <p:nvPr/>
          </p:nvCxnSpPr>
          <p:spPr>
            <a:xfrm>
              <a:off x="3200400" y="2209800"/>
              <a:ext cx="495300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a:extLst>
              <a:ext uri="{FF2B5EF4-FFF2-40B4-BE49-F238E27FC236}">
                <a16:creationId xmlns:a16="http://schemas.microsoft.com/office/drawing/2014/main" id="{CA0CE1DD-D4B2-2E8A-FE0A-4D8D535B22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C69DF91-EC6F-44F0-9B88-0E22CA8BF5BB}" type="slidenum">
              <a:rPr lang="en-US" altLang="en-US" sz="1400" smtClean="0">
                <a:solidFill>
                  <a:srgbClr val="F8F8F8"/>
                </a:solidFill>
                <a:latin typeface="Monotype Corsiva" panose="03010101010201010101" pitchFamily="66" charset="0"/>
              </a:rPr>
              <a:pPr/>
              <a:t>40</a:t>
            </a:fld>
            <a:endParaRPr lang="en-US" altLang="en-US" sz="1400">
              <a:solidFill>
                <a:srgbClr val="F8F8F8"/>
              </a:solidFill>
              <a:latin typeface="Monotype Corsiva" panose="03010101010201010101" pitchFamily="66" charset="0"/>
            </a:endParaRPr>
          </a:p>
        </p:txBody>
      </p:sp>
      <p:sp>
        <p:nvSpPr>
          <p:cNvPr id="52227" name="TextBox 1">
            <a:extLst>
              <a:ext uri="{FF2B5EF4-FFF2-40B4-BE49-F238E27FC236}">
                <a16:creationId xmlns:a16="http://schemas.microsoft.com/office/drawing/2014/main" id="{6DE3F148-4732-8AF9-CBC2-20A0E0A7097E}"/>
              </a:ext>
            </a:extLst>
          </p:cNvPr>
          <p:cNvSpPr txBox="1">
            <a:spLocks noChangeArrowheads="1"/>
          </p:cNvSpPr>
          <p:nvPr/>
        </p:nvSpPr>
        <p:spPr bwMode="auto">
          <a:xfrm>
            <a:off x="284163" y="5561013"/>
            <a:ext cx="8575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a:t>Click on the Illinois state quarter for a video review about Illinois</a:t>
            </a:r>
          </a:p>
        </p:txBody>
      </p:sp>
      <p:pic>
        <p:nvPicPr>
          <p:cNvPr id="52228" name="Picture 7" descr="http://statequarterguide.com/images/Proof-Illinois.jpg">
            <a:hlinkClick r:id="rId3"/>
            <a:extLst>
              <a:ext uri="{FF2B5EF4-FFF2-40B4-BE49-F238E27FC236}">
                <a16:creationId xmlns:a16="http://schemas.microsoft.com/office/drawing/2014/main" id="{AB57CD6C-1EA5-008A-FFCE-A7A0AEF97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14400"/>
            <a:ext cx="78073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A0B30BF-4964-033D-DE18-17BF8292D38C}"/>
              </a:ext>
            </a:extLst>
          </p:cNvPr>
          <p:cNvSpPr>
            <a:spLocks noGrp="1"/>
          </p:cNvSpPr>
          <p:nvPr>
            <p:ph type="title"/>
          </p:nvPr>
        </p:nvSpPr>
        <p:spPr>
          <a:xfrm>
            <a:off x="2209800" y="228600"/>
            <a:ext cx="4664075" cy="762000"/>
          </a:xfrm>
        </p:spPr>
        <p:txBody>
          <a:bodyPr/>
          <a:lstStyle/>
          <a:p>
            <a:pPr algn="r" eaLnBrk="1" hangingPunct="1"/>
            <a:r>
              <a:rPr lang="en-US" altLang="en-US" sz="3200" b="1"/>
              <a:t>Our state has three regions</a:t>
            </a:r>
          </a:p>
        </p:txBody>
      </p:sp>
      <p:pic>
        <p:nvPicPr>
          <p:cNvPr id="10243" name="Picture 4" descr="http://www.illinoischannel.org/Illinois%20Counties%20-%20About%20Illinois%20South.JPG">
            <a:extLst>
              <a:ext uri="{FF2B5EF4-FFF2-40B4-BE49-F238E27FC236}">
                <a16:creationId xmlns:a16="http://schemas.microsoft.com/office/drawing/2014/main" id="{5614060A-07FD-587B-F095-5ACA7C689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95400"/>
            <a:ext cx="30575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659D4A76-E412-3358-BE26-4D15FB2D6584}"/>
              </a:ext>
            </a:extLst>
          </p:cNvPr>
          <p:cNvGrpSpPr>
            <a:grpSpLocks/>
          </p:cNvGrpSpPr>
          <p:nvPr/>
        </p:nvGrpSpPr>
        <p:grpSpPr bwMode="auto">
          <a:xfrm>
            <a:off x="658813" y="1322388"/>
            <a:ext cx="8242300" cy="4799012"/>
            <a:chOff x="659297" y="1322294"/>
            <a:chExt cx="8242431" cy="4798838"/>
          </a:xfrm>
        </p:grpSpPr>
        <p:sp>
          <p:nvSpPr>
            <p:cNvPr id="10252" name="TextBox 7">
              <a:extLst>
                <a:ext uri="{FF2B5EF4-FFF2-40B4-BE49-F238E27FC236}">
                  <a16:creationId xmlns:a16="http://schemas.microsoft.com/office/drawing/2014/main" id="{2B040ADD-21AA-F7E3-2594-F4ADE4502C29}"/>
                </a:ext>
              </a:extLst>
            </p:cNvPr>
            <p:cNvSpPr txBox="1">
              <a:spLocks noChangeArrowheads="1"/>
            </p:cNvSpPr>
            <p:nvPr/>
          </p:nvSpPr>
          <p:spPr bwMode="auto">
            <a:xfrm>
              <a:off x="659297" y="1517551"/>
              <a:ext cx="4800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t>Southern Illinois </a:t>
              </a:r>
              <a:r>
                <a:rPr lang="en-US" altLang="en-US"/>
                <a:t>is also known as “Little Egypt.” There are two theories on how this area became known as Little Egypt. The first refers to Egyptian place names such as Cairo and Thebes. The second theory says the region got its name because settlers in their wagon trains were similar to the ancient Israelites traveling into Egypt.</a:t>
              </a:r>
              <a:endParaRPr lang="en-US" altLang="en-US" b="1"/>
            </a:p>
          </p:txBody>
        </p:sp>
        <p:pic>
          <p:nvPicPr>
            <p:cNvPr id="10253" name="Picture 8" descr="http://upload.wikimedia.org/wikipedia/en/thumb/8/8f/Littleegyptmap.PNG/170px-Littleegyptmap.PNG">
              <a:extLst>
                <a:ext uri="{FF2B5EF4-FFF2-40B4-BE49-F238E27FC236}">
                  <a16:creationId xmlns:a16="http://schemas.microsoft.com/office/drawing/2014/main" id="{D4B4DB68-6017-8526-E69B-F4B5371946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22294"/>
              <a:ext cx="3186728" cy="47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a:extLst>
              <a:ext uri="{FF2B5EF4-FFF2-40B4-BE49-F238E27FC236}">
                <a16:creationId xmlns:a16="http://schemas.microsoft.com/office/drawing/2014/main" id="{252BB5F7-9A9E-A547-3DF7-8B68FDD10E46}"/>
              </a:ext>
            </a:extLst>
          </p:cNvPr>
          <p:cNvGrpSpPr>
            <a:grpSpLocks/>
          </p:cNvGrpSpPr>
          <p:nvPr/>
        </p:nvGrpSpPr>
        <p:grpSpPr bwMode="auto">
          <a:xfrm>
            <a:off x="434975" y="1204913"/>
            <a:ext cx="8632825" cy="4943475"/>
            <a:chOff x="435459" y="1205205"/>
            <a:chExt cx="8632566" cy="4942821"/>
          </a:xfrm>
        </p:grpSpPr>
        <p:grpSp>
          <p:nvGrpSpPr>
            <p:cNvPr id="10246" name="Group 13">
              <a:extLst>
                <a:ext uri="{FF2B5EF4-FFF2-40B4-BE49-F238E27FC236}">
                  <a16:creationId xmlns:a16="http://schemas.microsoft.com/office/drawing/2014/main" id="{88F24B61-C0F3-F86E-A177-0CBA1BE92A01}"/>
                </a:ext>
              </a:extLst>
            </p:cNvPr>
            <p:cNvGrpSpPr>
              <a:grpSpLocks/>
            </p:cNvGrpSpPr>
            <p:nvPr/>
          </p:nvGrpSpPr>
          <p:grpSpPr bwMode="auto">
            <a:xfrm>
              <a:off x="435459" y="1205205"/>
              <a:ext cx="8632566" cy="4942821"/>
              <a:chOff x="435459" y="1205205"/>
              <a:chExt cx="8632566" cy="4942821"/>
            </a:xfrm>
          </p:grpSpPr>
          <p:grpSp>
            <p:nvGrpSpPr>
              <p:cNvPr id="10248" name="Group 12">
                <a:extLst>
                  <a:ext uri="{FF2B5EF4-FFF2-40B4-BE49-F238E27FC236}">
                    <a16:creationId xmlns:a16="http://schemas.microsoft.com/office/drawing/2014/main" id="{21C15CA6-C747-7CD0-0086-A4C91BB983AC}"/>
                  </a:ext>
                </a:extLst>
              </p:cNvPr>
              <p:cNvGrpSpPr>
                <a:grpSpLocks/>
              </p:cNvGrpSpPr>
              <p:nvPr/>
            </p:nvGrpSpPr>
            <p:grpSpPr bwMode="auto">
              <a:xfrm>
                <a:off x="435459" y="1205205"/>
                <a:ext cx="5315400" cy="4942821"/>
                <a:chOff x="533399" y="1178311"/>
                <a:chExt cx="5315400" cy="4942821"/>
              </a:xfrm>
            </p:grpSpPr>
            <p:pic>
              <p:nvPicPr>
                <p:cNvPr id="10250" name="Picture 10" descr="Garden of the gods.jpg">
                  <a:extLst>
                    <a:ext uri="{FF2B5EF4-FFF2-40B4-BE49-F238E27FC236}">
                      <a16:creationId xmlns:a16="http://schemas.microsoft.com/office/drawing/2014/main" id="{726BED30-A058-5496-AC4A-D69FCACD6D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99" y="4377699"/>
                  <a:ext cx="5052397" cy="174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Box 11">
                  <a:extLst>
                    <a:ext uri="{FF2B5EF4-FFF2-40B4-BE49-F238E27FC236}">
                      <a16:creationId xmlns:a16="http://schemas.microsoft.com/office/drawing/2014/main" id="{D0C4A435-3970-5839-4CAF-BDC8C5194BB3}"/>
                    </a:ext>
                  </a:extLst>
                </p:cNvPr>
                <p:cNvSpPr txBox="1">
                  <a:spLocks noChangeArrowheads="1"/>
                </p:cNvSpPr>
                <p:nvPr/>
              </p:nvSpPr>
              <p:spPr bwMode="auto">
                <a:xfrm>
                  <a:off x="895799" y="1178311"/>
                  <a:ext cx="4953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Shawnee National Forest was designated as a protected area by President Franklin D. Roosevelt in September 1939. 132,000 years ago, the Laurentide ice sheet covered up to 85% of Illinois and extended down into the Shawnee National Forest, pushing rocks in its path. </a:t>
                  </a:r>
                </a:p>
                <a:p>
                  <a:endParaRPr lang="en-US" altLang="en-US"/>
                </a:p>
              </p:txBody>
            </p:sp>
          </p:grpSp>
          <p:pic>
            <p:nvPicPr>
              <p:cNvPr id="10249" name="Picture 12" descr="http://www.fs.fed.us/sopa/components/state-maps/il-map.gif">
                <a:extLst>
                  <a:ext uri="{FF2B5EF4-FFF2-40B4-BE49-F238E27FC236}">
                    <a16:creationId xmlns:a16="http://schemas.microsoft.com/office/drawing/2014/main" id="{90FE743D-4BE8-139B-25B1-709525B823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7565" y="1322294"/>
                <a:ext cx="3450460" cy="48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Oval 14">
              <a:extLst>
                <a:ext uri="{FF2B5EF4-FFF2-40B4-BE49-F238E27FC236}">
                  <a16:creationId xmlns:a16="http://schemas.microsoft.com/office/drawing/2014/main" id="{7F924CD0-7062-0C93-FDDB-2AB7AC9BD9C8}"/>
                </a:ext>
              </a:extLst>
            </p:cNvPr>
            <p:cNvSpPr/>
            <p:nvPr/>
          </p:nvSpPr>
          <p:spPr>
            <a:xfrm>
              <a:off x="6759869" y="5105176"/>
              <a:ext cx="1981141" cy="9142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BE4C8AA-4E9F-00A0-E4F9-19C0E317925C}"/>
              </a:ext>
            </a:extLst>
          </p:cNvPr>
          <p:cNvSpPr>
            <a:spLocks noGrp="1"/>
          </p:cNvSpPr>
          <p:nvPr>
            <p:ph type="title"/>
          </p:nvPr>
        </p:nvSpPr>
        <p:spPr>
          <a:xfrm>
            <a:off x="2057400" y="381000"/>
            <a:ext cx="4724400" cy="820738"/>
          </a:xfrm>
        </p:spPr>
        <p:txBody>
          <a:bodyPr/>
          <a:lstStyle/>
          <a:p>
            <a:pPr eaLnBrk="1" hangingPunct="1"/>
            <a:r>
              <a:rPr lang="en-US" altLang="en-US" b="1"/>
              <a:t>Native Americans in Illinois</a:t>
            </a:r>
          </a:p>
        </p:txBody>
      </p:sp>
      <p:sp>
        <p:nvSpPr>
          <p:cNvPr id="2" name="TextBox 1">
            <a:extLst>
              <a:ext uri="{FF2B5EF4-FFF2-40B4-BE49-F238E27FC236}">
                <a16:creationId xmlns:a16="http://schemas.microsoft.com/office/drawing/2014/main" id="{18A5BCDA-3507-5EF2-7070-572F1BD18C33}"/>
              </a:ext>
            </a:extLst>
          </p:cNvPr>
          <p:cNvSpPr txBox="1">
            <a:spLocks noChangeArrowheads="1"/>
          </p:cNvSpPr>
          <p:nvPr/>
        </p:nvSpPr>
        <p:spPr bwMode="auto">
          <a:xfrm>
            <a:off x="533400" y="1152525"/>
            <a:ext cx="5486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t>Cahokia Mounds State Historic Site</a:t>
            </a:r>
            <a:r>
              <a:rPr lang="en-US" altLang="en-US"/>
              <a:t> is located on the site of a pre-Columbian Native American city.  It was located near present day Collinsville, Illinois. That civilization vanished around 1400–1500 for unknown reasons.</a:t>
            </a:r>
          </a:p>
        </p:txBody>
      </p:sp>
      <p:pic>
        <p:nvPicPr>
          <p:cNvPr id="29700" name="Picture 4" descr="Monks Mound in July.JPG">
            <a:extLst>
              <a:ext uri="{FF2B5EF4-FFF2-40B4-BE49-F238E27FC236}">
                <a16:creationId xmlns:a16="http://schemas.microsoft.com/office/drawing/2014/main" id="{E4B45522-31B7-7A31-5B32-BF857D2D7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0" y="1189038"/>
            <a:ext cx="27051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09A67E0-5D52-2FC9-A51E-0B16FC0F7A17}"/>
              </a:ext>
            </a:extLst>
          </p:cNvPr>
          <p:cNvSpPr txBox="1">
            <a:spLocks noChangeArrowheads="1"/>
          </p:cNvSpPr>
          <p:nvPr/>
        </p:nvSpPr>
        <p:spPr bwMode="auto">
          <a:xfrm>
            <a:off x="2805113" y="3563938"/>
            <a:ext cx="4343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The next Native American group in the region was the Illiniwek Confederation. It was a political alliance among several tribes. Pictured is a member of the Peoria tribe from the Illiniwek Confederation in the 1880s.</a:t>
            </a:r>
          </a:p>
        </p:txBody>
      </p:sp>
      <p:pic>
        <p:nvPicPr>
          <p:cNvPr id="29702" name="Picture 6" descr="http://www.native-languages.org/images/illinois.jpg">
            <a:hlinkClick r:id="rId3"/>
            <a:extLst>
              <a:ext uri="{FF2B5EF4-FFF2-40B4-BE49-F238E27FC236}">
                <a16:creationId xmlns:a16="http://schemas.microsoft.com/office/drawing/2014/main" id="{BCB1CD42-A506-C8C8-92D1-636D285A1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51238"/>
            <a:ext cx="18764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Photograph:A photograph from about the 1880s depicts a member of the Peoria, a tribe of the Illinois confederation of Native Americans.">
            <a:extLst>
              <a:ext uri="{FF2B5EF4-FFF2-40B4-BE49-F238E27FC236}">
                <a16:creationId xmlns:a16="http://schemas.microsoft.com/office/drawing/2014/main" id="{6B1FFD05-3526-8713-A173-24C2FDA13D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025" y="3470275"/>
            <a:ext cx="16002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3D22466-AE91-7C19-5AE1-EAA120287C67}"/>
              </a:ext>
            </a:extLst>
          </p:cNvPr>
          <p:cNvSpPr txBox="1">
            <a:spLocks noChangeArrowheads="1"/>
          </p:cNvSpPr>
          <p:nvPr/>
        </p:nvSpPr>
        <p:spPr bwMode="auto">
          <a:xfrm>
            <a:off x="250825" y="6199188"/>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t>Click the map to see a brief video about the Illiniwek Confederation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4" presetClass="entr" presetSubtype="10" fill="hold" nodeType="afterEffect">
                                  <p:stCondLst>
                                    <p:cond delay="0"/>
                                  </p:stCondLst>
                                  <p:childTnLst>
                                    <p:set>
                                      <p:cBhvr>
                                        <p:cTn id="9" dur="1" fill="hold">
                                          <p:stCondLst>
                                            <p:cond delay="0"/>
                                          </p:stCondLst>
                                        </p:cTn>
                                        <p:tgtEl>
                                          <p:spTgt spid="29700"/>
                                        </p:tgtEl>
                                        <p:attrNameLst>
                                          <p:attrName>style.visibility</p:attrName>
                                        </p:attrNameLst>
                                      </p:cBhvr>
                                      <p:to>
                                        <p:strVal val="visible"/>
                                      </p:to>
                                    </p:set>
                                    <p:animEffect transition="in" filter="randombar(horizontal)">
                                      <p:cBhvr>
                                        <p:cTn id="10" dur="500"/>
                                        <p:tgtEl>
                                          <p:spTgt spid="297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9702"/>
                                        </p:tgtEl>
                                        <p:attrNameLst>
                                          <p:attrName>style.visibility</p:attrName>
                                        </p:attrNameLst>
                                      </p:cBhvr>
                                      <p:to>
                                        <p:strVal val="visible"/>
                                      </p:to>
                                    </p:set>
                                    <p:animEffect transition="in" filter="fade">
                                      <p:cBhvr>
                                        <p:cTn id="15" dur="500"/>
                                        <p:tgtEl>
                                          <p:spTgt spid="29702"/>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9704"/>
                                        </p:tgtEl>
                                        <p:attrNameLst>
                                          <p:attrName>style.visibility</p:attrName>
                                        </p:attrNameLst>
                                      </p:cBhvr>
                                      <p:to>
                                        <p:strVal val="visible"/>
                                      </p:to>
                                    </p:set>
                                    <p:animEffect transition="in" filter="fade">
                                      <p:cBhvr>
                                        <p:cTn id="21" dur="500"/>
                                        <p:tgtEl>
                                          <p:spTgt spid="29704"/>
                                        </p:tgtEl>
                                      </p:cBhvr>
                                    </p:animEffec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8AACF99-1781-8B26-ECA9-BC7FE6254F3D}"/>
              </a:ext>
            </a:extLst>
          </p:cNvPr>
          <p:cNvSpPr>
            <a:spLocks noGrp="1"/>
          </p:cNvSpPr>
          <p:nvPr>
            <p:ph type="title"/>
          </p:nvPr>
        </p:nvSpPr>
        <p:spPr>
          <a:xfrm>
            <a:off x="2057400" y="381000"/>
            <a:ext cx="4724400" cy="820738"/>
          </a:xfrm>
        </p:spPr>
        <p:txBody>
          <a:bodyPr/>
          <a:lstStyle/>
          <a:p>
            <a:pPr eaLnBrk="1" hangingPunct="1"/>
            <a:r>
              <a:rPr lang="en-US" altLang="en-US" b="1"/>
              <a:t>Native Americans in Illinois</a:t>
            </a:r>
          </a:p>
        </p:txBody>
      </p:sp>
      <p:sp>
        <p:nvSpPr>
          <p:cNvPr id="2" name="TextBox 1">
            <a:extLst>
              <a:ext uri="{FF2B5EF4-FFF2-40B4-BE49-F238E27FC236}">
                <a16:creationId xmlns:a16="http://schemas.microsoft.com/office/drawing/2014/main" id="{0FAA5912-569E-E4D2-4CE2-1B543B9DD33E}"/>
              </a:ext>
            </a:extLst>
          </p:cNvPr>
          <p:cNvSpPr txBox="1">
            <a:spLocks noChangeArrowheads="1"/>
          </p:cNvSpPr>
          <p:nvPr/>
        </p:nvSpPr>
        <p:spPr bwMode="auto">
          <a:xfrm>
            <a:off x="533400" y="1152525"/>
            <a:ext cx="5486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t>Cahokia Mounds State Historic Site</a:t>
            </a:r>
            <a:r>
              <a:rPr lang="en-US" altLang="en-US"/>
              <a:t> is located on the site of a pre-Columbian Native American city.  It was located near present day Collinsville, Illinois. That civilization vanished around 1400–1500 for unknown reasons.</a:t>
            </a:r>
          </a:p>
        </p:txBody>
      </p:sp>
      <p:pic>
        <p:nvPicPr>
          <p:cNvPr id="29700" name="Picture 4" descr="Monks Mound in July.JPG">
            <a:extLst>
              <a:ext uri="{FF2B5EF4-FFF2-40B4-BE49-F238E27FC236}">
                <a16:creationId xmlns:a16="http://schemas.microsoft.com/office/drawing/2014/main" id="{177C8C53-FF1F-DB49-A804-8CD38471C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0" y="1189038"/>
            <a:ext cx="27051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1ED6521-8103-61E7-536A-0D4883460F59}"/>
              </a:ext>
            </a:extLst>
          </p:cNvPr>
          <p:cNvSpPr txBox="1">
            <a:spLocks noChangeArrowheads="1"/>
          </p:cNvSpPr>
          <p:nvPr/>
        </p:nvSpPr>
        <p:spPr bwMode="auto">
          <a:xfrm>
            <a:off x="2805113" y="3563938"/>
            <a:ext cx="4343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The next Native American group in the region was the Illiniwek Confederation. It was a political alliance among several tribes. Pictured is a member of the Peoria tribe from the Illiniwek Confederation in the 1880s.</a:t>
            </a:r>
          </a:p>
        </p:txBody>
      </p:sp>
      <p:pic>
        <p:nvPicPr>
          <p:cNvPr id="29702" name="Picture 6" descr="http://www.native-languages.org/images/illinois.jpg">
            <a:extLst>
              <a:ext uri="{FF2B5EF4-FFF2-40B4-BE49-F238E27FC236}">
                <a16:creationId xmlns:a16="http://schemas.microsoft.com/office/drawing/2014/main" id="{50324A57-54C2-AB02-A36E-D1D9834B1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51238"/>
            <a:ext cx="18764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Photograph:A photograph from about the 1880s depicts a member of the Peoria, a tribe of the Illinois confederation of Native Americans.">
            <a:extLst>
              <a:ext uri="{FF2B5EF4-FFF2-40B4-BE49-F238E27FC236}">
                <a16:creationId xmlns:a16="http://schemas.microsoft.com/office/drawing/2014/main" id="{C1322FA2-BE7D-940A-777A-703B41430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5025" y="3470275"/>
            <a:ext cx="16002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4" presetClass="entr" presetSubtype="10" fill="hold" nodeType="afterEffect">
                                  <p:stCondLst>
                                    <p:cond delay="0"/>
                                  </p:stCondLst>
                                  <p:childTnLst>
                                    <p:set>
                                      <p:cBhvr>
                                        <p:cTn id="9" dur="1" fill="hold">
                                          <p:stCondLst>
                                            <p:cond delay="0"/>
                                          </p:stCondLst>
                                        </p:cTn>
                                        <p:tgtEl>
                                          <p:spTgt spid="29700"/>
                                        </p:tgtEl>
                                        <p:attrNameLst>
                                          <p:attrName>style.visibility</p:attrName>
                                        </p:attrNameLst>
                                      </p:cBhvr>
                                      <p:to>
                                        <p:strVal val="visible"/>
                                      </p:to>
                                    </p:set>
                                    <p:animEffect transition="in" filter="randombar(horizontal)">
                                      <p:cBhvr>
                                        <p:cTn id="10" dur="500"/>
                                        <p:tgtEl>
                                          <p:spTgt spid="297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9702"/>
                                        </p:tgtEl>
                                        <p:attrNameLst>
                                          <p:attrName>style.visibility</p:attrName>
                                        </p:attrNameLst>
                                      </p:cBhvr>
                                      <p:to>
                                        <p:strVal val="visible"/>
                                      </p:to>
                                    </p:set>
                                    <p:animEffect transition="in" filter="fade">
                                      <p:cBhvr>
                                        <p:cTn id="15" dur="500"/>
                                        <p:tgtEl>
                                          <p:spTgt spid="29702"/>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9704"/>
                                        </p:tgtEl>
                                        <p:attrNameLst>
                                          <p:attrName>style.visibility</p:attrName>
                                        </p:attrNameLst>
                                      </p:cBhvr>
                                      <p:to>
                                        <p:strVal val="visible"/>
                                      </p:to>
                                    </p:set>
                                    <p:animEffect transition="in" filter="fade">
                                      <p:cBhvr>
                                        <p:cTn id="21"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title="Part 2   Early History of the Illinois Indians Video by Jeff   Myspace Video">
            <a:hlinkClick r:id="" action="ppaction://media"/>
            <a:extLst>
              <a:ext uri="{FF2B5EF4-FFF2-40B4-BE49-F238E27FC236}">
                <a16:creationId xmlns:a16="http://schemas.microsoft.com/office/drawing/2014/main" id="{DD571FA1-C039-E77F-D321-7706967A2DAF}"/>
              </a:ext>
            </a:extLst>
          </p:cNvPr>
          <p:cNvPicPr>
            <a:picLocks noGrp="1" noRot="1" noChangeAspect="1"/>
          </p:cNvPicPr>
          <p:nvPr>
            <p:ph sz="half" idx="2"/>
            <a:videoFile r:link="rId1"/>
          </p:nvPr>
        </p:nvPicPr>
        <p:blipFill>
          <a:blip r:embed="rId3"/>
          <a:stretch>
            <a:fillRect/>
          </a:stretch>
        </p:blipFill>
        <p:spPr>
          <a:xfrm>
            <a:off x="622300" y="381000"/>
            <a:ext cx="7727950" cy="5795963"/>
          </a:xfrm>
        </p:spPr>
      </p:pic>
      <p:sp>
        <p:nvSpPr>
          <p:cNvPr id="5" name="Date Placeholder 4">
            <a:extLst>
              <a:ext uri="{FF2B5EF4-FFF2-40B4-BE49-F238E27FC236}">
                <a16:creationId xmlns:a16="http://schemas.microsoft.com/office/drawing/2014/main" id="{C83133DB-6866-FBCB-401B-2B2CE9199D94}"/>
              </a:ext>
            </a:extLst>
          </p:cNvPr>
          <p:cNvSpPr>
            <a:spLocks noGrp="1"/>
          </p:cNvSpPr>
          <p:nvPr>
            <p:ph type="dt" sz="quarter" idx="10"/>
          </p:nvPr>
        </p:nvSpPr>
        <p:spPr/>
        <p:txBody>
          <a:bodyPr/>
          <a:lstStyle/>
          <a:p>
            <a:pPr>
              <a:defRPr/>
            </a:pPr>
            <a:fld id="{5C9CCE05-3AD4-400C-B700-873667DCD846}" type="datetime1">
              <a:rPr lang="en-US" smtClean="0"/>
              <a:pPr>
                <a:defRPr/>
              </a:pPr>
              <a:t>4/8/2026</a:t>
            </a:fld>
            <a:endParaRPr lang="en-US"/>
          </a:p>
        </p:txBody>
      </p:sp>
      <p:sp>
        <p:nvSpPr>
          <p:cNvPr id="6" name="Footer Placeholder 5">
            <a:extLst>
              <a:ext uri="{FF2B5EF4-FFF2-40B4-BE49-F238E27FC236}">
                <a16:creationId xmlns:a16="http://schemas.microsoft.com/office/drawing/2014/main" id="{30CE424B-23AE-4440-C954-26D0EAD97C6C}"/>
              </a:ext>
            </a:extLst>
          </p:cNvPr>
          <p:cNvSpPr>
            <a:spLocks noGrp="1"/>
          </p:cNvSpPr>
          <p:nvPr>
            <p:ph type="ftr" sz="quarter" idx="11"/>
          </p:nvPr>
        </p:nvSpPr>
        <p:spPr/>
        <p:txBody>
          <a:bodyPr/>
          <a:lstStyle/>
          <a:p>
            <a:pPr>
              <a:defRPr/>
            </a:pPr>
            <a:r>
              <a:rPr lang="en-US"/>
              <a:t>Free template from www.brainybetty.com</a:t>
            </a:r>
          </a:p>
        </p:txBody>
      </p:sp>
      <p:sp>
        <p:nvSpPr>
          <p:cNvPr id="14341" name="Slide Number Placeholder 6">
            <a:extLst>
              <a:ext uri="{FF2B5EF4-FFF2-40B4-BE49-F238E27FC236}">
                <a16:creationId xmlns:a16="http://schemas.microsoft.com/office/drawing/2014/main" id="{C2049D0D-02CF-FAC5-B267-5553C202A69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D2CBF21-7EB2-4782-96C3-F4327B31D0AF}" type="slidenum">
              <a:rPr lang="en-US" altLang="en-US" sz="900" smtClean="0">
                <a:solidFill>
                  <a:srgbClr val="898989"/>
                </a:solidFill>
              </a:rPr>
              <a:pPr/>
              <a:t>8</a:t>
            </a:fld>
            <a:endParaRPr lang="en-US" altLang="en-US" sz="9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3EFA9B2-9A5C-2E2A-092B-819B4FBC889C}"/>
              </a:ext>
            </a:extLst>
          </p:cNvPr>
          <p:cNvSpPr>
            <a:spLocks noGrp="1"/>
          </p:cNvSpPr>
          <p:nvPr>
            <p:ph type="title"/>
          </p:nvPr>
        </p:nvSpPr>
        <p:spPr>
          <a:xfrm>
            <a:off x="568325" y="241300"/>
            <a:ext cx="4419600" cy="820738"/>
          </a:xfrm>
        </p:spPr>
        <p:txBody>
          <a:bodyPr/>
          <a:lstStyle/>
          <a:p>
            <a:pPr eaLnBrk="1" hangingPunct="1"/>
            <a:r>
              <a:rPr lang="en-US" altLang="en-US" b="1"/>
              <a:t>Early Settlers in Illinois</a:t>
            </a:r>
          </a:p>
        </p:txBody>
      </p:sp>
      <p:sp>
        <p:nvSpPr>
          <p:cNvPr id="2" name="TextBox 1">
            <a:extLst>
              <a:ext uri="{FF2B5EF4-FFF2-40B4-BE49-F238E27FC236}">
                <a16:creationId xmlns:a16="http://schemas.microsoft.com/office/drawing/2014/main" id="{AF8B925A-AC52-F023-4C5A-76462A7A36A0}"/>
              </a:ext>
            </a:extLst>
          </p:cNvPr>
          <p:cNvSpPr txBox="1">
            <a:spLocks noChangeArrowheads="1"/>
          </p:cNvSpPr>
          <p:nvPr/>
        </p:nvSpPr>
        <p:spPr bwMode="auto">
          <a:xfrm>
            <a:off x="503238" y="1219200"/>
            <a:ext cx="36226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In 1673, Father Jacques Marquette and Louis Jolliet began exploring the shores of Peoria.</a:t>
            </a:r>
          </a:p>
          <a:p>
            <a:endParaRPr lang="en-US" altLang="en-US"/>
          </a:p>
          <a:p>
            <a:r>
              <a:rPr lang="en-US" altLang="en-US"/>
              <a:t>“At 42 and a half degrees Of latitude, We safely entered Mississippi on The I7th of June, with a Joy that I cannot Express.”</a:t>
            </a:r>
            <a:br>
              <a:rPr lang="en-US" altLang="en-US"/>
            </a:br>
            <a:r>
              <a:rPr lang="en-US" altLang="en-US"/>
              <a:t>— Jacques Marquette, 1674</a:t>
            </a:r>
          </a:p>
        </p:txBody>
      </p:sp>
      <p:sp>
        <p:nvSpPr>
          <p:cNvPr id="15364" name="Rectangle 3">
            <a:extLst>
              <a:ext uri="{FF2B5EF4-FFF2-40B4-BE49-F238E27FC236}">
                <a16:creationId xmlns:a16="http://schemas.microsoft.com/office/drawing/2014/main" id="{8A39F24E-E677-6C55-D138-199D47458E65}"/>
              </a:ext>
            </a:extLst>
          </p:cNvPr>
          <p:cNvSpPr>
            <a:spLocks noChangeArrowheads="1"/>
          </p:cNvSpPr>
          <p:nvPr/>
        </p:nvSpPr>
        <p:spPr bwMode="auto">
          <a:xfrm>
            <a:off x="681038"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pic>
        <p:nvPicPr>
          <p:cNvPr id="15365" name="Picture 5" descr="http://www.museum.state.il.us/exhibits/changes/images/current/river/cur_ilriv_joliet_300.png">
            <a:extLst>
              <a:ext uri="{FF2B5EF4-FFF2-40B4-BE49-F238E27FC236}">
                <a16:creationId xmlns:a16="http://schemas.microsoft.com/office/drawing/2014/main" id="{3CA7C061-0BCE-D1C3-EFC4-1E3BE5BE3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952"/>
          <a:stretch>
            <a:fillRect/>
          </a:stretch>
        </p:blipFill>
        <p:spPr bwMode="auto">
          <a:xfrm>
            <a:off x="4876800" y="360363"/>
            <a:ext cx="3829050"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54A8964-E512-8313-B563-9AE5D8F07588}"/>
              </a:ext>
            </a:extLst>
          </p:cNvPr>
          <p:cNvSpPr txBox="1">
            <a:spLocks noChangeArrowheads="1"/>
          </p:cNvSpPr>
          <p:nvPr/>
        </p:nvSpPr>
        <p:spPr bwMode="auto">
          <a:xfrm>
            <a:off x="4343400" y="3806825"/>
            <a:ext cx="43624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“There are prairies … surrounded by forests …beyond these, the prairies begin again, so that there is as much of one sort of land as the other. Sometimes we saw the grass very short, and, at other times, five or six feet high.”</a:t>
            </a:r>
            <a:br>
              <a:rPr lang="en-US" altLang="en-US"/>
            </a:br>
            <a:r>
              <a:rPr lang="en-US" altLang="en-US"/>
              <a:t>— Louis Jolliet, 1674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25000</TotalTime>
  <Words>2620</Words>
  <Application>Microsoft Office PowerPoint</Application>
  <PresentationFormat>On-screen Show (4:3)</PresentationFormat>
  <Paragraphs>219</Paragraphs>
  <Slides>40</Slides>
  <Notes>9</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Times New Roman</vt:lpstr>
      <vt:lpstr>Arial</vt:lpstr>
      <vt:lpstr>Calibri Light</vt:lpstr>
      <vt:lpstr>Calibri</vt:lpstr>
      <vt:lpstr>Monotype Corsiva</vt:lpstr>
      <vt:lpstr>Wingdings 3</vt:lpstr>
      <vt:lpstr>Office Theme</vt:lpstr>
      <vt:lpstr>History of Illinois</vt:lpstr>
      <vt:lpstr>Where in the world are we?</vt:lpstr>
      <vt:lpstr>Our state has three regions </vt:lpstr>
      <vt:lpstr>Our state has three regions</vt:lpstr>
      <vt:lpstr>Our state has three regions</vt:lpstr>
      <vt:lpstr>Native Americans in Illinois</vt:lpstr>
      <vt:lpstr>Native Americans in Illinois</vt:lpstr>
      <vt:lpstr>PowerPoint Presentation</vt:lpstr>
      <vt:lpstr>Early Settlers in Illinois</vt:lpstr>
      <vt:lpstr>Early Settlers in Illinois</vt:lpstr>
      <vt:lpstr>PowerPoint Presentation</vt:lpstr>
      <vt:lpstr>Our State Flag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Illinois Symbols Quiz…</vt:lpstr>
      <vt:lpstr>Illinois Symbols Quiz…</vt:lpstr>
      <vt:lpstr>Illinois Symbols Quiz…</vt:lpstr>
      <vt:lpstr>Illinois Symbols Quiz…</vt:lpstr>
      <vt:lpstr>Illinois Symbols Quiz …</vt:lpstr>
      <vt:lpstr>Illinois Symbols Quiz …</vt:lpstr>
      <vt:lpstr>Illinois Symbols Quiz …</vt:lpstr>
      <vt:lpstr>Illinois Symbols Quiz …</vt:lpstr>
      <vt:lpstr>Illinois Symbols Quiz…</vt:lpstr>
      <vt:lpstr>Illinois Symbols Quiz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Renee</dc:creator>
  <cp:lastModifiedBy>Glenda Hunsaker</cp:lastModifiedBy>
  <cp:revision>333</cp:revision>
  <dcterms:created xsi:type="dcterms:W3CDTF">2010-05-07T19:44:22Z</dcterms:created>
  <dcterms:modified xsi:type="dcterms:W3CDTF">2026-04-08T16:32:31Z</dcterms:modified>
</cp:coreProperties>
</file>